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5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71" r:id="rId12"/>
    <p:sldId id="267" r:id="rId13"/>
    <p:sldId id="269" r:id="rId14"/>
    <p:sldId id="268" r:id="rId15"/>
    <p:sldId id="270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58CF7C-7B05-4BB8-B8E4-9A1ED525C8B2}" v="393" dt="2020-05-13T14:17:29.5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57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8A11A-9515-4E1D-A9FE-DBDC2575E35A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1A4C41-5E80-4B17-B8C3-E6DA916810C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61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A4C41-5E80-4B17-B8C3-E6DA916810C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725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A7A5E7-6C88-446C-B26B-D3C885C4BC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E483E3-4D10-4999-9102-21CB0B5CE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EF2057-CF47-483F-AF0C-FA99D6AF6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434A5A-B4D1-4C2E-8C71-5D6EBB80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F312A8-190B-470D-BA18-C0B9851CF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058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2CF7DC-7740-4C93-B9E5-CE20E1C2F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B53FFE-2071-4FDE-9193-372A9106E6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109E4D-85F5-4331-A8D0-493CA4C4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D8FDA8-844D-4A6B-989D-BAD9FD6D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1C0E0C-2263-41F8-8A93-15994B3FD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168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7F907C7-F363-4C24-8429-3EC164CFED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D6B97A-92FB-4E2C-9A13-0CB44DF39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27CD11-58E2-4510-9AE6-FC98BAFBE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6A7F1F-AB31-4558-85EC-EF82BB0FF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43654D-9830-4808-B662-D79FBC0BB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14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451E12-1659-4E02-A685-52BF84D42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36DFFB-A9BA-45FF-B61C-4A897B5BD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6270E7-CF87-4F32-8C0B-16519B09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A3F1DB-A042-4822-B755-A3F8A4473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B5047C-3680-46A5-8D4A-A05A6B9C1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67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354AC1-7C2B-4C4A-B353-F1EB1795B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7B1650-7928-4087-98E9-101E98D42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B89A21-A6CC-4972-8593-57F3F1E08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82F2D7-9BD0-434C-8FD0-DB0566BEB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7F0956-B7ED-4271-BEB9-C25DCFC5E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17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25C326-0A84-4098-9E9D-A5EB709E9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5695E7-8FAC-4303-9067-52501ADB48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EE7583C-4E53-4B66-955F-F97828C41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47DB0F-0EDB-41B3-A3E7-4CCB43050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73722A-A8D2-4AED-80D3-6F6C49641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D0087D-18F9-43CF-9C0B-240401C92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6113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F79A5D-A83A-4DC4-BD4B-47ED224A2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94FC875-7BD7-445C-B540-CDB4E3002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E9AD90-348F-4708-B800-E39AA451AB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C981BFE-8914-45F9-8FFA-D1C3057573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CC33056-2962-431E-BE3A-B31C05CB08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552CA6A-B8DA-489A-A237-DE24F244D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03DE906-8F72-4342-A357-D0E8E3275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E4EFB2F-04C3-4E75-B416-466FF2F94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241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58215-EBD6-43AD-9570-515D8A78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A5AEE1E-CEDD-422C-9910-525FF85AC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7DBE7E2-CE86-4980-83CE-D12D01B71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23E3B36-E546-4730-8FE1-52BE1BC4A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766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4AE0F8-A147-482A-AB90-91D66B61A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B39768-66EC-45A6-82CF-225321E49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D731EF-ACD3-44DB-A701-E05273634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760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BF7BB7-D898-4AB9-900C-624F5FA1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718FA4-F57E-4DC7-A763-3D4B747FD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25D23B-F162-4AF6-B9CE-938EDA30F0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3BAAF0-A248-440F-BA6D-49A789B4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5D343A-B4C3-4BA3-AC4F-9F37AA651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E65D10-835B-415A-A096-76897CE3E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926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796A1D-0525-45E9-8DDC-95899FFCC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B4967A-8D97-459E-B66C-3CFB5D785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07463E-B9B2-4EB4-8A21-92F9C4C915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9B90DF-9948-49D2-9A3B-FFAAD0682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3FEF84-30CD-4395-AF5B-08F2CAD3A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17CE1D-045A-4D9D-A226-59CECEAAB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13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46A9966-99B8-49E2-B3E0-CF66B864F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B6EE50-9C0E-4D67-9725-8F1CB006E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958FFE-6A06-4909-87D1-B71435F058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6F99B-171D-4DDB-A72C-E597F3CAD842}" type="datetimeFigureOut">
              <a:rPr lang="ko-KR" altLang="en-US" smtClean="0"/>
              <a:t>2020-06-16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1C1811-1C2D-4C3A-996B-2FA29871D7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56454C-8F99-4854-8F98-48AA5C8B5A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AAD92-0879-4938-9429-62CFF063087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998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gif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E26AE6-BAA4-42A4-A220-D286525532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/>
              <a:t>Video Retargeting</a:t>
            </a:r>
            <a:br>
              <a:rPr lang="en-US" altLang="ko-KR" b="1" dirty="0"/>
            </a:b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938E20-230C-46D8-B3D7-B2988A4DE3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건국대학교</a:t>
            </a:r>
            <a:endParaRPr lang="en-US" altLang="ko-KR" dirty="0"/>
          </a:p>
          <a:p>
            <a:r>
              <a:rPr lang="ko-KR" altLang="en-US" dirty="0"/>
              <a:t>전기전자공학부</a:t>
            </a:r>
            <a:endParaRPr lang="en-US" altLang="ko-KR" dirty="0"/>
          </a:p>
          <a:p>
            <a:r>
              <a:rPr lang="ko-KR" altLang="en-US" dirty="0"/>
              <a:t>박찬식</a:t>
            </a:r>
          </a:p>
        </p:txBody>
      </p:sp>
    </p:spTree>
    <p:extLst>
      <p:ext uri="{BB962C8B-B14F-4D97-AF65-F5344CB8AC3E}">
        <p14:creationId xmlns:p14="http://schemas.microsoft.com/office/powerpoint/2010/main" val="2659878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F52AFF-F4D8-4344-B134-C3463A1AD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Warping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559F3E-CFA0-4176-B4EC-49DBD0AAB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4417"/>
            <a:ext cx="10515600" cy="1115538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최종적으로 구한 </a:t>
            </a:r>
            <a:r>
              <a:rPr lang="en-US" altLang="ko-KR" dirty="0"/>
              <a:t>Vertex</a:t>
            </a:r>
            <a:r>
              <a:rPr lang="ko-KR" altLang="en-US" dirty="0"/>
              <a:t>를 이용하여 기존 사진에서의 각 </a:t>
            </a:r>
            <a:r>
              <a:rPr lang="en-US" altLang="ko-KR" dirty="0"/>
              <a:t>Vertex</a:t>
            </a:r>
            <a:r>
              <a:rPr lang="ko-KR" altLang="en-US" dirty="0"/>
              <a:t>별 </a:t>
            </a:r>
            <a:r>
              <a:rPr lang="en-US" altLang="ko-KR" dirty="0"/>
              <a:t>homogeneous transform</a:t>
            </a:r>
            <a:r>
              <a:rPr lang="ko-KR" altLang="en-US" dirty="0"/>
              <a:t>을 이용하여 사진을 변형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5136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3FC16B-42F8-435C-879A-2D0EA39EF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Result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DA5CE7-AF8E-4263-9DA8-0428C9899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000" dirty="0">
                <a:latin typeface="+mn-ea"/>
              </a:rPr>
              <a:t>Google</a:t>
            </a:r>
            <a:r>
              <a:rPr lang="ko-KR" altLang="en-US" sz="2000" dirty="0">
                <a:latin typeface="+mn-ea"/>
              </a:rPr>
              <a:t>에서 </a:t>
            </a:r>
            <a:r>
              <a:rPr lang="en-US" altLang="ko-KR" sz="2000" dirty="0">
                <a:latin typeface="+mn-ea"/>
              </a:rPr>
              <a:t>Improved Seam Carving</a:t>
            </a:r>
            <a:r>
              <a:rPr lang="ko-KR" altLang="en-US" sz="2000" dirty="0">
                <a:latin typeface="+mn-ea"/>
              </a:rPr>
              <a:t>으로 자명한</a:t>
            </a:r>
            <a:r>
              <a:rPr lang="en-US" altLang="ko-KR" sz="2000" dirty="0">
                <a:latin typeface="+mn-ea"/>
              </a:rPr>
              <a:t>, 884</a:t>
            </a:r>
            <a:r>
              <a:rPr lang="ko-KR" altLang="en-US" sz="2000" dirty="0">
                <a:latin typeface="+mn-ea"/>
              </a:rPr>
              <a:t>회 인용된 </a:t>
            </a:r>
            <a:r>
              <a:rPr lang="en-US" altLang="ko-KR" sz="2000" dirty="0">
                <a:latin typeface="+mn-ea"/>
              </a:rPr>
              <a:t>Rubinstein</a:t>
            </a:r>
            <a:r>
              <a:rPr lang="ko-KR" altLang="en-US" sz="2000" dirty="0">
                <a:latin typeface="+mn-ea"/>
              </a:rPr>
              <a:t>의 결과와 </a:t>
            </a:r>
            <a:r>
              <a:rPr lang="en-US" altLang="ko-KR" sz="2000" dirty="0">
                <a:latin typeface="+mn-ea"/>
              </a:rPr>
              <a:t>Resizing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Video, Our Method</a:t>
            </a:r>
            <a:r>
              <a:rPr lang="ko-KR" altLang="en-US" sz="2000" dirty="0">
                <a:latin typeface="+mn-ea"/>
              </a:rPr>
              <a:t>를 비교하며</a:t>
            </a:r>
            <a:r>
              <a:rPr lang="en-US" altLang="ko-KR" sz="2000" dirty="0">
                <a:latin typeface="+mn-ea"/>
              </a:rPr>
              <a:t>, 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dirty="0">
                <a:latin typeface="+mn-ea"/>
              </a:rPr>
              <a:t>Rubinstein</a:t>
            </a:r>
            <a:r>
              <a:rPr lang="ko-KR" altLang="en-US" sz="2000" dirty="0">
                <a:latin typeface="+mn-ea"/>
              </a:rPr>
              <a:t>의 한계점은 우리의 방법으로 해결 될 수 있음을 보여줍니다</a:t>
            </a:r>
            <a:r>
              <a:rPr lang="en-US" altLang="ko-KR" sz="2000" dirty="0">
                <a:latin typeface="+mn-ea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dirty="0">
                <a:latin typeface="+mn-ea"/>
              </a:rPr>
              <a:t>Rubinstein</a:t>
            </a:r>
            <a:r>
              <a:rPr lang="ko-KR" altLang="en-US" sz="2000" dirty="0">
                <a:latin typeface="+mn-ea"/>
              </a:rPr>
              <a:t>에서 좋은 결과를 나타냈던 영상에서도 우리의 결과가 뒤쳐지지 않음을 보여줍니다</a:t>
            </a:r>
            <a:r>
              <a:rPr lang="en-US" altLang="ko-KR" sz="2000" dirty="0">
                <a:latin typeface="+mn-ea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+mn-ea"/>
              </a:rPr>
              <a:t>우리 </a:t>
            </a:r>
            <a:r>
              <a:rPr lang="en-US" altLang="ko-KR" sz="2000" dirty="0">
                <a:latin typeface="+mn-ea"/>
              </a:rPr>
              <a:t>Method</a:t>
            </a:r>
            <a:r>
              <a:rPr lang="ko-KR" altLang="en-US" sz="2000" dirty="0">
                <a:latin typeface="+mn-ea"/>
              </a:rPr>
              <a:t>의 단점을 보여주며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이를 </a:t>
            </a:r>
            <a:r>
              <a:rPr lang="en-US" altLang="ko-KR" sz="2000" dirty="0">
                <a:latin typeface="+mn-ea"/>
              </a:rPr>
              <a:t>Motion Level</a:t>
            </a:r>
            <a:r>
              <a:rPr lang="ko-KR" altLang="en-US" sz="2000" dirty="0">
                <a:latin typeface="+mn-ea"/>
              </a:rPr>
              <a:t>을 통해 어느정도 극복해냅니다</a:t>
            </a:r>
            <a:r>
              <a:rPr lang="en-US" altLang="ko-KR" sz="2000" dirty="0">
                <a:latin typeface="+mn-ea"/>
              </a:rPr>
              <a:t>.</a:t>
            </a: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12341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02AD273E-356B-47F5-8886-656BD727255F}"/>
              </a:ext>
            </a:extLst>
          </p:cNvPr>
          <p:cNvSpPr/>
          <p:nvPr/>
        </p:nvSpPr>
        <p:spPr>
          <a:xfrm>
            <a:off x="1076446" y="717630"/>
            <a:ext cx="10776030" cy="582206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5B9972F-6E38-4119-9959-46B8C2DBABF1}"/>
              </a:ext>
            </a:extLst>
          </p:cNvPr>
          <p:cNvSpPr/>
          <p:nvPr/>
        </p:nvSpPr>
        <p:spPr>
          <a:xfrm>
            <a:off x="1280932" y="3683642"/>
            <a:ext cx="3233196" cy="268532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DAE428E-1674-45BB-9643-BB5295412A80}"/>
              </a:ext>
            </a:extLst>
          </p:cNvPr>
          <p:cNvSpPr/>
          <p:nvPr/>
        </p:nvSpPr>
        <p:spPr>
          <a:xfrm>
            <a:off x="4812416" y="3680748"/>
            <a:ext cx="3233196" cy="268532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FE396EBD-6C29-4538-91FB-E4AB35B4AF98}"/>
              </a:ext>
            </a:extLst>
          </p:cNvPr>
          <p:cNvSpPr/>
          <p:nvPr/>
        </p:nvSpPr>
        <p:spPr>
          <a:xfrm>
            <a:off x="8329913" y="3640238"/>
            <a:ext cx="3233196" cy="268532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5B65AAF-E1B0-49E4-AF5C-4A4C835EE9A4}"/>
              </a:ext>
            </a:extLst>
          </p:cNvPr>
          <p:cNvSpPr/>
          <p:nvPr/>
        </p:nvSpPr>
        <p:spPr>
          <a:xfrm>
            <a:off x="1701478" y="856526"/>
            <a:ext cx="4815069" cy="268532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8A5AC72-98C9-4241-8213-BB8E6308BE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913" y="1063004"/>
            <a:ext cx="4267200" cy="1838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C84084C-EDE8-4243-88F8-D478555CD9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6718" y="3956672"/>
            <a:ext cx="2133600" cy="18383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B730954-6A5C-4686-B8F2-7742E68BCE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071" y="3956670"/>
            <a:ext cx="2133600" cy="18383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FFEE3B4-E4D6-4E52-85AC-A0E8041465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186" y="3956671"/>
            <a:ext cx="2552700" cy="18383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D6529C6-9D6E-4A95-B459-FED81F3EA87A}"/>
              </a:ext>
            </a:extLst>
          </p:cNvPr>
          <p:cNvSpPr txBox="1"/>
          <p:nvPr/>
        </p:nvSpPr>
        <p:spPr>
          <a:xfrm>
            <a:off x="3356658" y="3044142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Original Video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6DBABB-6521-435A-BE0E-5CA40679D50A}"/>
              </a:ext>
            </a:extLst>
          </p:cNvPr>
          <p:cNvSpPr txBox="1"/>
          <p:nvPr/>
        </p:nvSpPr>
        <p:spPr>
          <a:xfrm>
            <a:off x="1984336" y="5897316"/>
            <a:ext cx="1985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Rubinstein’s SC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DFC130-E20D-4A28-9286-04B42F792112}"/>
              </a:ext>
            </a:extLst>
          </p:cNvPr>
          <p:cNvSpPr txBox="1"/>
          <p:nvPr/>
        </p:nvSpPr>
        <p:spPr>
          <a:xfrm>
            <a:off x="5903089" y="5895868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Resizing</a:t>
            </a:r>
            <a:endParaRPr lang="ko-KR" alt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A19376-1503-4BF6-842D-F71A361B9A6B}"/>
              </a:ext>
            </a:extLst>
          </p:cNvPr>
          <p:cNvSpPr txBox="1"/>
          <p:nvPr/>
        </p:nvSpPr>
        <p:spPr>
          <a:xfrm>
            <a:off x="9140143" y="5881808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Our Method</a:t>
            </a:r>
            <a:endParaRPr lang="ko-KR" altLang="en-US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1D120C-1697-4DA8-9C38-EACDB1142039}"/>
              </a:ext>
            </a:extLst>
          </p:cNvPr>
          <p:cNvSpPr txBox="1"/>
          <p:nvPr/>
        </p:nvSpPr>
        <p:spPr>
          <a:xfrm>
            <a:off x="7257327" y="949124"/>
            <a:ext cx="38582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Discuss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가로폭의 비율을 </a:t>
            </a:r>
            <a:r>
              <a:rPr lang="en-US" altLang="ko-KR" sz="1600" b="1" dirty="0"/>
              <a:t>½ </a:t>
            </a:r>
            <a:r>
              <a:rPr lang="ko-KR" altLang="en-US" sz="1600" b="1" dirty="0"/>
              <a:t>로 </a:t>
            </a:r>
            <a:r>
              <a:rPr lang="ko-KR" altLang="en-US" sz="1600" b="1" dirty="0" err="1"/>
              <a:t>바꾸었을때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각 </a:t>
            </a:r>
            <a:r>
              <a:rPr lang="ko-KR" altLang="en-US" sz="1600" b="1" dirty="0" err="1"/>
              <a:t>방법별</a:t>
            </a:r>
            <a:r>
              <a:rPr lang="ko-KR" altLang="en-US" sz="1600" b="1" dirty="0"/>
              <a:t> 결과입니다</a:t>
            </a:r>
            <a:r>
              <a:rPr lang="en-US" altLang="ko-KR" sz="1600" b="1" dirty="0"/>
              <a:t>.</a:t>
            </a:r>
          </a:p>
          <a:p>
            <a:endParaRPr lang="en-US" altLang="ko-KR" sz="1600" b="1" dirty="0"/>
          </a:p>
          <a:p>
            <a:r>
              <a:rPr lang="en-US" altLang="ko-KR" sz="1600" b="1" dirty="0"/>
              <a:t>Rubinstein</a:t>
            </a:r>
            <a:r>
              <a:rPr lang="ko-KR" altLang="en-US" sz="1600" b="1" dirty="0"/>
              <a:t>의 </a:t>
            </a:r>
            <a:r>
              <a:rPr lang="en-US" altLang="ko-KR" sz="1600" b="1" dirty="0" err="1"/>
              <a:t>SeamCarving</a:t>
            </a:r>
            <a:r>
              <a:rPr lang="en-US" altLang="ko-KR" sz="1600" b="1" dirty="0"/>
              <a:t> Method</a:t>
            </a:r>
            <a:r>
              <a:rPr lang="ko-KR" altLang="en-US" sz="1600" b="1" dirty="0"/>
              <a:t>는 다양한 </a:t>
            </a:r>
            <a:r>
              <a:rPr lang="en-US" altLang="ko-KR" sz="1600" b="1" dirty="0"/>
              <a:t>Saliency</a:t>
            </a:r>
            <a:r>
              <a:rPr lang="ko-KR" altLang="en-US" sz="1600" b="1" dirty="0"/>
              <a:t>가 존재하고 화면이 움직이는 상황에서 취약함을 드러내는 반면 저희 결과는 그에 비해 안정적인 것이 드러납니다</a:t>
            </a:r>
            <a:r>
              <a:rPr lang="en-US" altLang="ko-KR" sz="1600" b="1" dirty="0"/>
              <a:t>.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418800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02AD273E-356B-47F5-8886-656BD727255F}"/>
              </a:ext>
            </a:extLst>
          </p:cNvPr>
          <p:cNvSpPr/>
          <p:nvPr/>
        </p:nvSpPr>
        <p:spPr>
          <a:xfrm>
            <a:off x="1076446" y="717630"/>
            <a:ext cx="10776030" cy="582206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5B9972F-6E38-4119-9959-46B8C2DBABF1}"/>
              </a:ext>
            </a:extLst>
          </p:cNvPr>
          <p:cNvSpPr/>
          <p:nvPr/>
        </p:nvSpPr>
        <p:spPr>
          <a:xfrm>
            <a:off x="1280932" y="3683642"/>
            <a:ext cx="3233196" cy="268532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DAE428E-1674-45BB-9643-BB5295412A80}"/>
              </a:ext>
            </a:extLst>
          </p:cNvPr>
          <p:cNvSpPr/>
          <p:nvPr/>
        </p:nvSpPr>
        <p:spPr>
          <a:xfrm>
            <a:off x="4812416" y="3680748"/>
            <a:ext cx="3233196" cy="268532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FE396EBD-6C29-4538-91FB-E4AB35B4AF98}"/>
              </a:ext>
            </a:extLst>
          </p:cNvPr>
          <p:cNvSpPr/>
          <p:nvPr/>
        </p:nvSpPr>
        <p:spPr>
          <a:xfrm>
            <a:off x="8329913" y="3640238"/>
            <a:ext cx="3233196" cy="268532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5B65AAF-E1B0-49E4-AF5C-4A4C835EE9A4}"/>
              </a:ext>
            </a:extLst>
          </p:cNvPr>
          <p:cNvSpPr/>
          <p:nvPr/>
        </p:nvSpPr>
        <p:spPr>
          <a:xfrm>
            <a:off x="1701478" y="856526"/>
            <a:ext cx="4815069" cy="268532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6529C6-9D6E-4A95-B459-FED81F3EA87A}"/>
              </a:ext>
            </a:extLst>
          </p:cNvPr>
          <p:cNvSpPr txBox="1"/>
          <p:nvPr/>
        </p:nvSpPr>
        <p:spPr>
          <a:xfrm>
            <a:off x="3356658" y="3044142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Original Video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6DBABB-6521-435A-BE0E-5CA40679D50A}"/>
              </a:ext>
            </a:extLst>
          </p:cNvPr>
          <p:cNvSpPr txBox="1"/>
          <p:nvPr/>
        </p:nvSpPr>
        <p:spPr>
          <a:xfrm>
            <a:off x="1984336" y="5897316"/>
            <a:ext cx="1985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Rubinstein’s SC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DFC130-E20D-4A28-9286-04B42F792112}"/>
              </a:ext>
            </a:extLst>
          </p:cNvPr>
          <p:cNvSpPr txBox="1"/>
          <p:nvPr/>
        </p:nvSpPr>
        <p:spPr>
          <a:xfrm>
            <a:off x="5903089" y="5895868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Resizing</a:t>
            </a:r>
            <a:endParaRPr lang="ko-KR" alt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A19376-1503-4BF6-842D-F71A361B9A6B}"/>
              </a:ext>
            </a:extLst>
          </p:cNvPr>
          <p:cNvSpPr txBox="1"/>
          <p:nvPr/>
        </p:nvSpPr>
        <p:spPr>
          <a:xfrm>
            <a:off x="9140143" y="5881808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Our Method</a:t>
            </a:r>
            <a:endParaRPr lang="ko-KR" altLang="en-US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1D120C-1697-4DA8-9C38-EACDB1142039}"/>
              </a:ext>
            </a:extLst>
          </p:cNvPr>
          <p:cNvSpPr txBox="1"/>
          <p:nvPr/>
        </p:nvSpPr>
        <p:spPr>
          <a:xfrm>
            <a:off x="7257327" y="949124"/>
            <a:ext cx="3858227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Discuss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가로폭의 비율을 </a:t>
            </a:r>
            <a:r>
              <a:rPr lang="en-US" altLang="ko-KR" sz="1600" b="1" dirty="0"/>
              <a:t>½ </a:t>
            </a:r>
            <a:r>
              <a:rPr lang="ko-KR" altLang="en-US" sz="1600" b="1" dirty="0"/>
              <a:t>로 </a:t>
            </a:r>
            <a:r>
              <a:rPr lang="ko-KR" altLang="en-US" sz="1600" b="1" dirty="0" err="1"/>
              <a:t>바꾸었을때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각 </a:t>
            </a:r>
            <a:r>
              <a:rPr lang="ko-KR" altLang="en-US" sz="1600" b="1" dirty="0" err="1"/>
              <a:t>방법별</a:t>
            </a:r>
            <a:r>
              <a:rPr lang="ko-KR" altLang="en-US" sz="1600" b="1" dirty="0"/>
              <a:t> 결과입니다</a:t>
            </a:r>
            <a:r>
              <a:rPr lang="en-US" altLang="ko-KR" sz="1600" b="1" dirty="0"/>
              <a:t>.</a:t>
            </a:r>
          </a:p>
          <a:p>
            <a:endParaRPr lang="en-US" altLang="ko-KR" sz="1600" b="1" dirty="0"/>
          </a:p>
          <a:p>
            <a:r>
              <a:rPr lang="en-US" altLang="ko-KR" sz="1600" b="1" dirty="0"/>
              <a:t>Rubinstein</a:t>
            </a:r>
            <a:r>
              <a:rPr lang="ko-KR" altLang="en-US" sz="1600" b="1" dirty="0"/>
              <a:t>의 결과가 좋게 </a:t>
            </a:r>
            <a:r>
              <a:rPr lang="ko-KR" altLang="en-US" sz="1600" b="1" dirty="0" err="1"/>
              <a:t>나온듯</a:t>
            </a:r>
            <a:r>
              <a:rPr lang="ko-KR" altLang="en-US" sz="1600" b="1" dirty="0"/>
              <a:t> 보이지만 </a:t>
            </a:r>
            <a:r>
              <a:rPr lang="ko-KR" altLang="en-US" sz="1600" b="1" dirty="0" err="1"/>
              <a:t>자세히보면</a:t>
            </a:r>
            <a:r>
              <a:rPr lang="ko-KR" altLang="en-US" sz="1600" b="1" dirty="0"/>
              <a:t> 이는 단순히 양쪽에 부분을 자른 </a:t>
            </a:r>
            <a:r>
              <a:rPr lang="en-US" altLang="ko-KR" sz="1600" b="1" dirty="0"/>
              <a:t>Cropping</a:t>
            </a:r>
            <a:r>
              <a:rPr lang="ko-KR" altLang="en-US" sz="1600" b="1" dirty="0"/>
              <a:t>효과를 보인다</a:t>
            </a:r>
            <a:r>
              <a:rPr lang="en-US" altLang="ko-KR" sz="1600" b="1" dirty="0"/>
              <a:t>. </a:t>
            </a:r>
            <a:r>
              <a:rPr lang="ko-KR" altLang="en-US" sz="1600" b="1" dirty="0"/>
              <a:t>반면 우리의 방법은 손실이 없다</a:t>
            </a:r>
            <a:r>
              <a:rPr lang="en-US" altLang="ko-KR" sz="1600" b="1" dirty="0"/>
              <a:t>.</a:t>
            </a:r>
            <a:endParaRPr lang="ko-KR" altLang="en-US" sz="1600" b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D47DB78-9B50-4960-B76E-775765BCE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825" y="995903"/>
            <a:ext cx="3950175" cy="20482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4FDD2CF-469D-4977-9B9C-982927847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331" y="3847629"/>
            <a:ext cx="1960458" cy="20482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6C2D433-D118-4BA4-AA30-D786330CE0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203" y="3833569"/>
            <a:ext cx="1960457" cy="204823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CB94204B-D695-4B0F-899B-A96BD35191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7364" y="3817953"/>
            <a:ext cx="2003704" cy="207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597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02AD273E-356B-47F5-8886-656BD727255F}"/>
              </a:ext>
            </a:extLst>
          </p:cNvPr>
          <p:cNvSpPr/>
          <p:nvPr/>
        </p:nvSpPr>
        <p:spPr>
          <a:xfrm>
            <a:off x="1076446" y="717630"/>
            <a:ext cx="10776030" cy="582206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5B9972F-6E38-4119-9959-46B8C2DBABF1}"/>
              </a:ext>
            </a:extLst>
          </p:cNvPr>
          <p:cNvSpPr/>
          <p:nvPr/>
        </p:nvSpPr>
        <p:spPr>
          <a:xfrm>
            <a:off x="1280932" y="3683642"/>
            <a:ext cx="3233196" cy="268532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DAE428E-1674-45BB-9643-BB5295412A80}"/>
              </a:ext>
            </a:extLst>
          </p:cNvPr>
          <p:cNvSpPr/>
          <p:nvPr/>
        </p:nvSpPr>
        <p:spPr>
          <a:xfrm>
            <a:off x="4812416" y="3680748"/>
            <a:ext cx="3233196" cy="268532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FE396EBD-6C29-4538-91FB-E4AB35B4AF98}"/>
              </a:ext>
            </a:extLst>
          </p:cNvPr>
          <p:cNvSpPr/>
          <p:nvPr/>
        </p:nvSpPr>
        <p:spPr>
          <a:xfrm>
            <a:off x="8329913" y="3640238"/>
            <a:ext cx="3233196" cy="2685326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5B65AAF-E1B0-49E4-AF5C-4A4C835EE9A4}"/>
              </a:ext>
            </a:extLst>
          </p:cNvPr>
          <p:cNvSpPr/>
          <p:nvPr/>
        </p:nvSpPr>
        <p:spPr>
          <a:xfrm>
            <a:off x="1701478" y="856526"/>
            <a:ext cx="4815069" cy="268532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6529C6-9D6E-4A95-B459-FED81F3EA87A}"/>
              </a:ext>
            </a:extLst>
          </p:cNvPr>
          <p:cNvSpPr txBox="1"/>
          <p:nvPr/>
        </p:nvSpPr>
        <p:spPr>
          <a:xfrm>
            <a:off x="3356658" y="3044142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Original Video</a:t>
            </a:r>
            <a:endParaRPr lang="ko-KR" altLang="en-US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6DBABB-6521-435A-BE0E-5CA40679D50A}"/>
              </a:ext>
            </a:extLst>
          </p:cNvPr>
          <p:cNvSpPr txBox="1"/>
          <p:nvPr/>
        </p:nvSpPr>
        <p:spPr>
          <a:xfrm>
            <a:off x="1984336" y="5897316"/>
            <a:ext cx="1985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Rubinstein’s SC</a:t>
            </a:r>
            <a:endParaRPr lang="ko-KR" altLang="en-US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DFC130-E20D-4A28-9286-04B42F792112}"/>
              </a:ext>
            </a:extLst>
          </p:cNvPr>
          <p:cNvSpPr txBox="1"/>
          <p:nvPr/>
        </p:nvSpPr>
        <p:spPr>
          <a:xfrm>
            <a:off x="5903089" y="5895868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Resizing</a:t>
            </a:r>
            <a:endParaRPr lang="ko-KR" altLang="en-US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A19376-1503-4BF6-842D-F71A361B9A6B}"/>
              </a:ext>
            </a:extLst>
          </p:cNvPr>
          <p:cNvSpPr txBox="1"/>
          <p:nvPr/>
        </p:nvSpPr>
        <p:spPr>
          <a:xfrm>
            <a:off x="9140143" y="5881808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Our Method</a:t>
            </a:r>
            <a:endParaRPr lang="ko-KR" altLang="en-US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E1D120C-1697-4DA8-9C38-EACDB1142039}"/>
              </a:ext>
            </a:extLst>
          </p:cNvPr>
          <p:cNvSpPr txBox="1"/>
          <p:nvPr/>
        </p:nvSpPr>
        <p:spPr>
          <a:xfrm>
            <a:off x="7257327" y="949124"/>
            <a:ext cx="3858227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Discuss</a:t>
            </a:r>
          </a:p>
          <a:p>
            <a:endParaRPr lang="en-US" altLang="ko-KR" sz="1600" dirty="0"/>
          </a:p>
          <a:p>
            <a:r>
              <a:rPr lang="ko-KR" altLang="en-US" sz="1600" b="1" dirty="0"/>
              <a:t>가로폭의 비율을 </a:t>
            </a:r>
            <a:r>
              <a:rPr lang="en-US" altLang="ko-KR" sz="1600" b="1" dirty="0"/>
              <a:t>½ </a:t>
            </a:r>
            <a:r>
              <a:rPr lang="ko-KR" altLang="en-US" sz="1600" b="1" dirty="0"/>
              <a:t>로 </a:t>
            </a:r>
            <a:r>
              <a:rPr lang="ko-KR" altLang="en-US" sz="1600" b="1" dirty="0" err="1"/>
              <a:t>바꾸었을때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각 </a:t>
            </a:r>
            <a:r>
              <a:rPr lang="ko-KR" altLang="en-US" sz="1600" b="1" dirty="0" err="1"/>
              <a:t>방법별</a:t>
            </a:r>
            <a:r>
              <a:rPr lang="ko-KR" altLang="en-US" sz="1600" b="1" dirty="0"/>
              <a:t> 결과입니다</a:t>
            </a:r>
            <a:r>
              <a:rPr lang="en-US" altLang="ko-KR" sz="1600" b="1" dirty="0"/>
              <a:t>.</a:t>
            </a:r>
          </a:p>
          <a:p>
            <a:endParaRPr lang="en-US" altLang="ko-KR" sz="1600" b="1" dirty="0"/>
          </a:p>
          <a:p>
            <a:r>
              <a:rPr lang="ko-KR" altLang="en-US" sz="1600" b="1" dirty="0"/>
              <a:t>이 영상은 배경이 </a:t>
            </a:r>
            <a:r>
              <a:rPr lang="ko-KR" altLang="en-US" sz="1600" b="1" dirty="0" err="1"/>
              <a:t>고정되어있기</a:t>
            </a:r>
            <a:r>
              <a:rPr lang="ko-KR" altLang="en-US" sz="1600" b="1" dirty="0"/>
              <a:t> 때문에 </a:t>
            </a:r>
            <a:r>
              <a:rPr lang="en-US" altLang="ko-KR" sz="1600" b="1" dirty="0"/>
              <a:t>SC</a:t>
            </a:r>
            <a:r>
              <a:rPr lang="ko-KR" altLang="en-US" sz="1600" b="1" dirty="0"/>
              <a:t>가 높은 성능을 보인다</a:t>
            </a:r>
            <a:r>
              <a:rPr lang="en-US" altLang="ko-KR" sz="1600" b="1" dirty="0"/>
              <a:t>. </a:t>
            </a:r>
            <a:r>
              <a:rPr lang="ko-KR" altLang="en-US" sz="1600" b="1" dirty="0">
                <a:solidFill>
                  <a:schemeClr val="accent1"/>
                </a:solidFill>
              </a:rPr>
              <a:t>반면 우리의 방법은</a:t>
            </a:r>
            <a:r>
              <a:rPr lang="en-US" altLang="ko-KR" sz="1600" b="1" dirty="0">
                <a:solidFill>
                  <a:schemeClr val="accent1"/>
                </a:solidFill>
              </a:rPr>
              <a:t> </a:t>
            </a:r>
            <a:r>
              <a:rPr lang="ko-KR" altLang="en-US" sz="1600" b="1" dirty="0">
                <a:solidFill>
                  <a:schemeClr val="accent1"/>
                </a:solidFill>
              </a:rPr>
              <a:t>쥐의 움직임이 </a:t>
            </a:r>
            <a:r>
              <a:rPr lang="ko-KR" altLang="en-US" sz="1600" b="1" dirty="0" err="1">
                <a:solidFill>
                  <a:schemeClr val="accent1"/>
                </a:solidFill>
              </a:rPr>
              <a:t>있을때</a:t>
            </a:r>
            <a:r>
              <a:rPr lang="ko-KR" altLang="en-US" sz="1600" b="1" dirty="0">
                <a:solidFill>
                  <a:schemeClr val="accent1"/>
                </a:solidFill>
              </a:rPr>
              <a:t> 주변이 흔들리는 </a:t>
            </a:r>
            <a:r>
              <a:rPr lang="ko-KR" altLang="en-US" sz="1600" b="1" dirty="0" err="1">
                <a:solidFill>
                  <a:schemeClr val="accent1"/>
                </a:solidFill>
              </a:rPr>
              <a:t>단점이있다</a:t>
            </a:r>
            <a:r>
              <a:rPr lang="en-US" altLang="ko-KR" sz="1600" b="1" dirty="0">
                <a:solidFill>
                  <a:schemeClr val="accent1"/>
                </a:solidFill>
              </a:rPr>
              <a:t>.</a:t>
            </a:r>
            <a:endParaRPr lang="ko-KR" altLang="en-US" sz="1600" b="1" dirty="0">
              <a:solidFill>
                <a:schemeClr val="accent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5A44FCD-AFEE-401B-B0EC-0BDA2D4C0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898" y="1359061"/>
            <a:ext cx="3858227" cy="154329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58A6FC9-4AA7-4F27-84DA-2DC0B1C44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541" y="4261025"/>
            <a:ext cx="1905965" cy="152477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91FA306-7E6F-4E88-BB92-505E72518D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478" y="4167174"/>
            <a:ext cx="1905965" cy="1524772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4E55F65A-EFB7-4DB3-A901-805FA4F9CA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778" y="1291263"/>
            <a:ext cx="1906270" cy="1525016"/>
          </a:xfrm>
          <a:prstGeom prst="rect">
            <a:avLst/>
          </a:prstGeom>
        </p:spPr>
      </p:pic>
      <p:pic>
        <p:nvPicPr>
          <p:cNvPr id="5" name="그림 4" descr="실내, 테이블, 작은, 앉아있는이(가) 표시된 사진&#10;&#10;자동 생성된 설명">
            <a:extLst>
              <a:ext uri="{FF2B5EF4-FFF2-40B4-BE49-F238E27FC236}">
                <a16:creationId xmlns:a16="http://schemas.microsoft.com/office/drawing/2014/main" id="{F0C6F04E-8668-4E6A-AC11-B08783BDA2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7230" y="4152907"/>
            <a:ext cx="1963838" cy="157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4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CAC2BE-A696-45BB-8CE9-739E6C86D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Solve Problem using Motion Level </a:t>
            </a:r>
            <a:endParaRPr lang="ko-KR" altLang="en-US" b="1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9781003-B46D-4351-B8F1-513D9BA45A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096" y="3725485"/>
            <a:ext cx="3428640" cy="274291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0D4505D-253A-4ECB-B893-DB1A8C538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474" y="638767"/>
            <a:ext cx="3428640" cy="27429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7158E8-341B-4E0F-81BF-ACF8EBF8789D}"/>
              </a:ext>
            </a:extLst>
          </p:cNvPr>
          <p:cNvSpPr txBox="1"/>
          <p:nvPr/>
        </p:nvSpPr>
        <p:spPr>
          <a:xfrm>
            <a:off x="5472896" y="4826143"/>
            <a:ext cx="1840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Original Ours</a:t>
            </a:r>
            <a:endParaRPr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856843-1F80-464F-AF4B-3F212F38EA25}"/>
              </a:ext>
            </a:extLst>
          </p:cNvPr>
          <p:cNvSpPr txBox="1"/>
          <p:nvPr/>
        </p:nvSpPr>
        <p:spPr>
          <a:xfrm>
            <a:off x="8780362" y="4841651"/>
            <a:ext cx="251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Ours + Motion Level</a:t>
            </a:r>
            <a:endParaRPr lang="ko-KR" altLang="en-US" b="1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84CFDDE-F8E7-4E1B-B440-E3262E076D65}"/>
              </a:ext>
            </a:extLst>
          </p:cNvPr>
          <p:cNvCxnSpPr>
            <a:cxnSpLocks/>
          </p:cNvCxnSpPr>
          <p:nvPr/>
        </p:nvCxnSpPr>
        <p:spPr>
          <a:xfrm>
            <a:off x="544010" y="3067572"/>
            <a:ext cx="372704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4CEC6072-DA30-4D0A-AD88-21DA66CC51FA}"/>
              </a:ext>
            </a:extLst>
          </p:cNvPr>
          <p:cNvCxnSpPr>
            <a:cxnSpLocks/>
          </p:cNvCxnSpPr>
          <p:nvPr/>
        </p:nvCxnSpPr>
        <p:spPr>
          <a:xfrm flipH="1" flipV="1">
            <a:off x="2615878" y="3119519"/>
            <a:ext cx="1197498" cy="248262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74E96BE-078D-4493-8F0F-3287688A30E6}"/>
              </a:ext>
            </a:extLst>
          </p:cNvPr>
          <p:cNvSpPr txBox="1"/>
          <p:nvPr/>
        </p:nvSpPr>
        <p:spPr>
          <a:xfrm>
            <a:off x="3368233" y="5822066"/>
            <a:ext cx="46324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1.5</a:t>
            </a:r>
            <a:r>
              <a:rPr lang="ko-KR" altLang="en-US" b="1" dirty="0"/>
              <a:t>에 대해서 </a:t>
            </a:r>
            <a:r>
              <a:rPr lang="en-US" altLang="ko-KR" b="1" dirty="0"/>
              <a:t>Motion Level</a:t>
            </a:r>
            <a:r>
              <a:rPr lang="ko-KR" altLang="en-US" b="1" dirty="0"/>
              <a:t>을 적용한 결과입니다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pic>
        <p:nvPicPr>
          <p:cNvPr id="4" name="그림 3" descr="실내, 테이블, 작은, 앉아있는이(가) 표시된 사진&#10;&#10;자동 생성된 설명">
            <a:extLst>
              <a:ext uri="{FF2B5EF4-FFF2-40B4-BE49-F238E27FC236}">
                <a16:creationId xmlns:a16="http://schemas.microsoft.com/office/drawing/2014/main" id="{FEDBC2BB-5D49-4528-8B92-7124CD18E2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566" y="1164728"/>
            <a:ext cx="3428640" cy="274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31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타원 22">
            <a:extLst>
              <a:ext uri="{FF2B5EF4-FFF2-40B4-BE49-F238E27FC236}">
                <a16:creationId xmlns:a16="http://schemas.microsoft.com/office/drawing/2014/main" id="{AEFECECC-78C3-48EF-ACCF-3764ADAC6ED9}"/>
              </a:ext>
            </a:extLst>
          </p:cNvPr>
          <p:cNvSpPr/>
          <p:nvPr/>
        </p:nvSpPr>
        <p:spPr>
          <a:xfrm>
            <a:off x="5098421" y="4677944"/>
            <a:ext cx="830797" cy="76343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00A37BA-A04C-4E72-8FB6-AE33666218A1}"/>
              </a:ext>
            </a:extLst>
          </p:cNvPr>
          <p:cNvSpPr/>
          <p:nvPr/>
        </p:nvSpPr>
        <p:spPr>
          <a:xfrm>
            <a:off x="966829" y="3616520"/>
            <a:ext cx="2699840" cy="62639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8796F6A0-1271-423E-A4FE-8DCB272614F0}"/>
              </a:ext>
            </a:extLst>
          </p:cNvPr>
          <p:cNvSpPr/>
          <p:nvPr/>
        </p:nvSpPr>
        <p:spPr>
          <a:xfrm>
            <a:off x="2044566" y="4696840"/>
            <a:ext cx="1120945" cy="80065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CA80473-422E-433A-BC38-C1AC174CE708}"/>
              </a:ext>
            </a:extLst>
          </p:cNvPr>
          <p:cNvSpPr/>
          <p:nvPr/>
        </p:nvSpPr>
        <p:spPr>
          <a:xfrm>
            <a:off x="71501" y="4437651"/>
            <a:ext cx="1685121" cy="137725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E9B4DD-3230-4510-80DA-186FF42DE113}"/>
              </a:ext>
            </a:extLst>
          </p:cNvPr>
          <p:cNvSpPr txBox="1"/>
          <p:nvPr/>
        </p:nvSpPr>
        <p:spPr>
          <a:xfrm>
            <a:off x="1048667" y="527356"/>
            <a:ext cx="42228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/>
              <a:t>Auto Motion Thread</a:t>
            </a:r>
            <a:endParaRPr lang="ko-KR" altLang="en-US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4252C5-736D-49A1-B2C4-F1F1E41FD486}"/>
              </a:ext>
            </a:extLst>
          </p:cNvPr>
          <p:cNvSpPr txBox="1"/>
          <p:nvPr/>
        </p:nvSpPr>
        <p:spPr>
          <a:xfrm>
            <a:off x="270526" y="1520785"/>
            <a:ext cx="555290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OverView</a:t>
            </a:r>
            <a:endParaRPr lang="en-US" altLang="ko-KR" b="1" dirty="0"/>
          </a:p>
          <a:p>
            <a:endParaRPr lang="en-US" altLang="ko-KR" dirty="0"/>
          </a:p>
          <a:p>
            <a:r>
              <a:rPr lang="ko-KR" altLang="en-US" sz="1600" dirty="0"/>
              <a:t>다른 논문에 있는 새로운 알고리즘을 적용시키는 것도 좋지만</a:t>
            </a:r>
            <a:r>
              <a:rPr lang="en-US" altLang="ko-KR" sz="1600" dirty="0"/>
              <a:t>, </a:t>
            </a:r>
            <a:r>
              <a:rPr lang="ko-KR" altLang="en-US" sz="1600" dirty="0"/>
              <a:t>현실적으로 구현상이나 현재 알고리즘에 적용할 수 있는 여부도 고려해야하기때문에</a:t>
            </a:r>
            <a:r>
              <a:rPr lang="en-US" altLang="ko-KR" sz="1600" dirty="0"/>
              <a:t>, </a:t>
            </a:r>
            <a:r>
              <a:rPr lang="ko-KR" altLang="en-US" sz="1600" dirty="0"/>
              <a:t>최근 배우고 있는 </a:t>
            </a:r>
            <a:r>
              <a:rPr lang="en-US" altLang="ko-KR" sz="1600" dirty="0"/>
              <a:t>Machine Learning</a:t>
            </a:r>
            <a:r>
              <a:rPr lang="ko-KR" altLang="en-US" sz="1600" dirty="0"/>
              <a:t>을 적용시켜볼 순 </a:t>
            </a:r>
            <a:r>
              <a:rPr lang="ko-KR" altLang="en-US" sz="1600" dirty="0" err="1"/>
              <a:t>없을까란</a:t>
            </a:r>
            <a:r>
              <a:rPr lang="ko-KR" altLang="en-US" sz="1600" dirty="0"/>
              <a:t> 생각으로 한번 생각 해본 아이디어입니다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016425-8515-44CF-A7CE-9CECD7787EE6}"/>
              </a:ext>
            </a:extLst>
          </p:cNvPr>
          <p:cNvSpPr txBox="1"/>
          <p:nvPr/>
        </p:nvSpPr>
        <p:spPr>
          <a:xfrm>
            <a:off x="6096000" y="3589110"/>
            <a:ext cx="5552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걱정되는점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Motion</a:t>
            </a:r>
            <a:r>
              <a:rPr lang="ko-KR" altLang="en-US" dirty="0"/>
              <a:t>양이 천천히 증가하는 방향이라면</a:t>
            </a:r>
            <a:r>
              <a:rPr lang="en-US" altLang="ko-KR" dirty="0"/>
              <a:t>, </a:t>
            </a:r>
            <a:r>
              <a:rPr lang="ko-KR" altLang="en-US" dirty="0"/>
              <a:t>위를 적용하는 의미가 없어지기때문에</a:t>
            </a:r>
            <a:r>
              <a:rPr lang="en-US" altLang="ko-KR" dirty="0"/>
              <a:t>, </a:t>
            </a:r>
            <a:r>
              <a:rPr lang="ko-KR" altLang="en-US" dirty="0" err="1"/>
              <a:t>이에대한</a:t>
            </a:r>
            <a:r>
              <a:rPr lang="ko-KR" altLang="en-US" dirty="0"/>
              <a:t> 예외 처리가 </a:t>
            </a:r>
            <a:r>
              <a:rPr lang="ko-KR" altLang="en-US" dirty="0" err="1"/>
              <a:t>필요해보입니다</a:t>
            </a:r>
            <a:r>
              <a:rPr lang="en-US" altLang="ko-KR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356CEB-05B1-42E6-9720-EDF617B6C32F}"/>
              </a:ext>
            </a:extLst>
          </p:cNvPr>
          <p:cNvSpPr txBox="1"/>
          <p:nvPr/>
        </p:nvSpPr>
        <p:spPr>
          <a:xfrm>
            <a:off x="6114007" y="1190734"/>
            <a:ext cx="55529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IDEA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Using Machine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앞에 </a:t>
            </a:r>
            <a:r>
              <a:rPr lang="en-US" altLang="ko-KR" dirty="0"/>
              <a:t>30Frames</a:t>
            </a:r>
            <a:r>
              <a:rPr lang="ko-KR" altLang="en-US" dirty="0"/>
              <a:t>에 </a:t>
            </a:r>
            <a:r>
              <a:rPr lang="en-US" altLang="ko-KR" dirty="0"/>
              <a:t>Motion</a:t>
            </a:r>
            <a:r>
              <a:rPr lang="ko-KR" altLang="en-US" dirty="0"/>
              <a:t>양을 학습 시킵니다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이를 </a:t>
            </a:r>
            <a:r>
              <a:rPr lang="en-US" altLang="ko-KR" dirty="0"/>
              <a:t>K-means</a:t>
            </a:r>
            <a:r>
              <a:rPr lang="ko-KR" altLang="en-US" dirty="0"/>
              <a:t>를 통해 </a:t>
            </a:r>
            <a:r>
              <a:rPr lang="en-US" altLang="ko-KR" dirty="0"/>
              <a:t>3</a:t>
            </a:r>
            <a:r>
              <a:rPr lang="ko-KR" altLang="en-US" dirty="0"/>
              <a:t>가지 정도로 </a:t>
            </a:r>
            <a:r>
              <a:rPr lang="en-US" altLang="ko-KR" dirty="0"/>
              <a:t>Clustering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그 후 현재 </a:t>
            </a:r>
            <a:r>
              <a:rPr lang="en-US" altLang="ko-KR" dirty="0"/>
              <a:t>Motion</a:t>
            </a:r>
            <a:r>
              <a:rPr lang="ko-KR" altLang="en-US" dirty="0"/>
              <a:t>양을 </a:t>
            </a:r>
            <a:r>
              <a:rPr lang="ko-KR" altLang="en-US" dirty="0" err="1"/>
              <a:t>입력값으로</a:t>
            </a:r>
            <a:r>
              <a:rPr lang="ko-KR" altLang="en-US" dirty="0"/>
              <a:t> 넣어서</a:t>
            </a:r>
            <a:r>
              <a:rPr lang="en-US" altLang="ko-KR" dirty="0"/>
              <a:t>,  Level</a:t>
            </a:r>
            <a:r>
              <a:rPr lang="ko-KR" altLang="en-US" dirty="0"/>
              <a:t>을 이용하여 </a:t>
            </a:r>
            <a:r>
              <a:rPr lang="ko-KR" altLang="en-US" dirty="0" err="1"/>
              <a:t>후처리합니다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00CAA1-D5AB-47A4-83E7-7A842E24C371}"/>
              </a:ext>
            </a:extLst>
          </p:cNvPr>
          <p:cNvSpPr txBox="1"/>
          <p:nvPr/>
        </p:nvSpPr>
        <p:spPr>
          <a:xfrm>
            <a:off x="6159727" y="5294995"/>
            <a:ext cx="5552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/>
              <a:t>추가되어야할점</a:t>
            </a: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Level</a:t>
            </a:r>
            <a:r>
              <a:rPr lang="ko-KR" altLang="en-US" dirty="0"/>
              <a:t>에 따른 효과적 처리 여러가지 아이디어를 구상해서 효과가 좋은 아이디어를 경험을 통해서 찾아야할 것 같습니다</a:t>
            </a:r>
            <a:r>
              <a:rPr lang="en-US" altLang="ko-KR" dirty="0"/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74CD42C-87D3-4BDC-ABA5-D74201007346}"/>
              </a:ext>
            </a:extLst>
          </p:cNvPr>
          <p:cNvSpPr/>
          <p:nvPr/>
        </p:nvSpPr>
        <p:spPr>
          <a:xfrm>
            <a:off x="420997" y="4696840"/>
            <a:ext cx="138839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Before</a:t>
            </a:r>
          </a:p>
          <a:p>
            <a:r>
              <a:rPr lang="en-US" altLang="ko-KR" b="1" dirty="0"/>
              <a:t>30Frames’s</a:t>
            </a:r>
          </a:p>
          <a:p>
            <a:r>
              <a:rPr lang="en-US" altLang="ko-KR" b="1" dirty="0"/>
              <a:t>Motion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88F75CC-06DA-492B-B3F7-08E2A3F17DF6}"/>
              </a:ext>
            </a:extLst>
          </p:cNvPr>
          <p:cNvSpPr/>
          <p:nvPr/>
        </p:nvSpPr>
        <p:spPr>
          <a:xfrm>
            <a:off x="2044567" y="4833064"/>
            <a:ext cx="11528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K-Means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7F35FF92-A0A9-45C4-A7A0-092B2865CE7E}"/>
              </a:ext>
            </a:extLst>
          </p:cNvPr>
          <p:cNvSpPr/>
          <p:nvPr/>
        </p:nvSpPr>
        <p:spPr>
          <a:xfrm>
            <a:off x="3484499" y="4696840"/>
            <a:ext cx="1176792" cy="80065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82B3E65-E3FC-4A20-889E-FB68E44D9967}"/>
              </a:ext>
            </a:extLst>
          </p:cNvPr>
          <p:cNvSpPr/>
          <p:nvPr/>
        </p:nvSpPr>
        <p:spPr>
          <a:xfrm>
            <a:off x="3488440" y="4833064"/>
            <a:ext cx="1168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Classifier</a:t>
            </a:r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9D485B89-6077-41D1-A5D5-3B83D32FBE27}"/>
              </a:ext>
            </a:extLst>
          </p:cNvPr>
          <p:cNvSpPr/>
          <p:nvPr/>
        </p:nvSpPr>
        <p:spPr>
          <a:xfrm>
            <a:off x="1809390" y="4976959"/>
            <a:ext cx="231235" cy="22543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3AE06D14-EE6E-4CF5-89FA-0D75EBE72954}"/>
              </a:ext>
            </a:extLst>
          </p:cNvPr>
          <p:cNvSpPr/>
          <p:nvPr/>
        </p:nvSpPr>
        <p:spPr>
          <a:xfrm>
            <a:off x="3218279" y="4984449"/>
            <a:ext cx="231235" cy="22543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D33A496-EFEB-46B9-A073-57F9EA7A368A}"/>
              </a:ext>
            </a:extLst>
          </p:cNvPr>
          <p:cNvSpPr/>
          <p:nvPr/>
        </p:nvSpPr>
        <p:spPr>
          <a:xfrm>
            <a:off x="1198800" y="3748920"/>
            <a:ext cx="20460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Current’s Motion</a:t>
            </a: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DF716887-5EFE-4797-90A7-D4FA099BFE4A}"/>
              </a:ext>
            </a:extLst>
          </p:cNvPr>
          <p:cNvSpPr/>
          <p:nvPr/>
        </p:nvSpPr>
        <p:spPr>
          <a:xfrm rot="3629799">
            <a:off x="3551051" y="4368231"/>
            <a:ext cx="231235" cy="22543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035E0207-79B9-47D9-856D-26ADA6DB63F9}"/>
              </a:ext>
            </a:extLst>
          </p:cNvPr>
          <p:cNvSpPr/>
          <p:nvPr/>
        </p:nvSpPr>
        <p:spPr>
          <a:xfrm>
            <a:off x="4749044" y="4976958"/>
            <a:ext cx="231235" cy="22543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8DD31B3B-E1A1-4D95-B357-B2D5B94D7201}"/>
              </a:ext>
            </a:extLst>
          </p:cNvPr>
          <p:cNvSpPr/>
          <p:nvPr/>
        </p:nvSpPr>
        <p:spPr>
          <a:xfrm>
            <a:off x="5125562" y="4875284"/>
            <a:ext cx="7416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Level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7F4F3315-1C0A-49FB-9C7B-E67606542B97}"/>
              </a:ext>
            </a:extLst>
          </p:cNvPr>
          <p:cNvSpPr/>
          <p:nvPr/>
        </p:nvSpPr>
        <p:spPr>
          <a:xfrm rot="8042391">
            <a:off x="5026061" y="5577934"/>
            <a:ext cx="231235" cy="22543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061F331D-3F72-45B4-AA1A-887968BD6D7E}"/>
              </a:ext>
            </a:extLst>
          </p:cNvPr>
          <p:cNvSpPr/>
          <p:nvPr/>
        </p:nvSpPr>
        <p:spPr>
          <a:xfrm>
            <a:off x="3310570" y="5725934"/>
            <a:ext cx="1915131" cy="103946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4822F71-D4E5-4FCC-9D8B-594BC3D6A77F}"/>
              </a:ext>
            </a:extLst>
          </p:cNvPr>
          <p:cNvSpPr/>
          <p:nvPr/>
        </p:nvSpPr>
        <p:spPr>
          <a:xfrm>
            <a:off x="3666668" y="5776380"/>
            <a:ext cx="136492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Adaptive</a:t>
            </a:r>
          </a:p>
          <a:p>
            <a:r>
              <a:rPr lang="en-US" altLang="ko-KR" b="1" dirty="0"/>
              <a:t>Processing</a:t>
            </a:r>
          </a:p>
          <a:p>
            <a:r>
              <a:rPr lang="en-US" altLang="ko-KR" b="1" dirty="0"/>
              <a:t>By Level</a:t>
            </a:r>
          </a:p>
        </p:txBody>
      </p:sp>
    </p:spTree>
    <p:extLst>
      <p:ext uri="{BB962C8B-B14F-4D97-AF65-F5344CB8AC3E}">
        <p14:creationId xmlns:p14="http://schemas.microsoft.com/office/powerpoint/2010/main" val="1634801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A4DD2455-21CA-489C-A253-190CD5D45C1B}"/>
              </a:ext>
            </a:extLst>
          </p:cNvPr>
          <p:cNvSpPr/>
          <p:nvPr/>
        </p:nvSpPr>
        <p:spPr>
          <a:xfrm>
            <a:off x="6483752" y="3900667"/>
            <a:ext cx="5368724" cy="234966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22A819E-4901-417D-B166-215E175A3FE5}"/>
              </a:ext>
            </a:extLst>
          </p:cNvPr>
          <p:cNvSpPr/>
          <p:nvPr/>
        </p:nvSpPr>
        <p:spPr>
          <a:xfrm>
            <a:off x="3229337" y="3900668"/>
            <a:ext cx="1076445" cy="234966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41AD9D1-1018-44C1-B0E9-6F2798DCC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Adaptive Processing by Level  </a:t>
            </a:r>
            <a:endParaRPr lang="ko-KR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DE6DF8-4724-454E-88E4-674BCA1178E7}"/>
              </a:ext>
            </a:extLst>
          </p:cNvPr>
          <p:cNvSpPr txBox="1"/>
          <p:nvPr/>
        </p:nvSpPr>
        <p:spPr>
          <a:xfrm>
            <a:off x="543099" y="1850491"/>
            <a:ext cx="55529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이전방식</a:t>
            </a:r>
            <a:endParaRPr lang="en-US" altLang="ko-KR" b="1" dirty="0"/>
          </a:p>
          <a:p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직접 </a:t>
            </a:r>
            <a:r>
              <a:rPr lang="en-US" altLang="ko-KR" b="1" dirty="0"/>
              <a:t>Threshold</a:t>
            </a:r>
            <a:r>
              <a:rPr lang="ko-KR" altLang="en-US" b="1" dirty="0"/>
              <a:t>를 정하여</a:t>
            </a:r>
            <a:r>
              <a:rPr lang="en-US" altLang="ko-KR" b="1" dirty="0"/>
              <a:t>, 0</a:t>
            </a:r>
            <a:r>
              <a:rPr lang="ko-KR" altLang="en-US" b="1" dirty="0"/>
              <a:t>과 </a:t>
            </a:r>
            <a:r>
              <a:rPr lang="en-US" altLang="ko-KR" b="1" dirty="0"/>
              <a:t>1</a:t>
            </a:r>
            <a:r>
              <a:rPr lang="ko-KR" altLang="en-US" b="1" dirty="0"/>
              <a:t>로 </a:t>
            </a:r>
            <a:r>
              <a:rPr lang="en-US" altLang="ko-KR" b="1" dirty="0"/>
              <a:t>binary classification</a:t>
            </a:r>
            <a:r>
              <a:rPr lang="ko-KR" altLang="en-US" b="1" dirty="0"/>
              <a:t>을 하여서</a:t>
            </a:r>
            <a:r>
              <a:rPr lang="en-US" altLang="ko-KR" b="1" dirty="0"/>
              <a:t>, 1</a:t>
            </a:r>
            <a:r>
              <a:rPr lang="ko-KR" altLang="en-US" b="1" dirty="0"/>
              <a:t>이면 이전 </a:t>
            </a:r>
            <a:r>
              <a:rPr lang="en-US" altLang="ko-KR" b="1" dirty="0"/>
              <a:t>Frame</a:t>
            </a:r>
            <a:r>
              <a:rPr lang="ko-KR" altLang="en-US" b="1" dirty="0"/>
              <a:t>의 </a:t>
            </a:r>
            <a:r>
              <a:rPr lang="en-US" altLang="ko-KR" b="1" dirty="0"/>
              <a:t>vertex</a:t>
            </a:r>
            <a:r>
              <a:rPr lang="ko-KR" altLang="en-US" b="1" dirty="0"/>
              <a:t>를 이용하는 방식입니다</a:t>
            </a:r>
            <a:r>
              <a:rPr lang="en-US" altLang="ko-KR" b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3F7BF5-4D84-494C-9038-407EBFF1D6F7}"/>
              </a:ext>
            </a:extLst>
          </p:cNvPr>
          <p:cNvSpPr txBox="1"/>
          <p:nvPr/>
        </p:nvSpPr>
        <p:spPr>
          <a:xfrm>
            <a:off x="6639099" y="1850491"/>
            <a:ext cx="55529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새로운 방식</a:t>
            </a:r>
            <a:endParaRPr lang="en-US" altLang="ko-KR" b="1" dirty="0"/>
          </a:p>
          <a:p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K-means</a:t>
            </a:r>
            <a:r>
              <a:rPr lang="ko-KR" altLang="en-US" b="1" dirty="0"/>
              <a:t>를 통해 받은 </a:t>
            </a:r>
            <a:r>
              <a:rPr lang="en-US" altLang="ko-KR" b="1" dirty="0"/>
              <a:t>Level</a:t>
            </a:r>
            <a:r>
              <a:rPr lang="ko-KR" altLang="en-US" b="1" dirty="0"/>
              <a:t>을 통해서 </a:t>
            </a:r>
            <a:r>
              <a:rPr lang="en-US" altLang="ko-KR" b="1" dirty="0"/>
              <a:t>0</a:t>
            </a:r>
            <a:r>
              <a:rPr lang="ko-KR" altLang="en-US" b="1" dirty="0"/>
              <a:t>과 </a:t>
            </a:r>
            <a:r>
              <a:rPr lang="en-US" altLang="ko-KR" b="1" dirty="0"/>
              <a:t>1</a:t>
            </a:r>
            <a:r>
              <a:rPr lang="ko-KR" altLang="en-US" b="1" dirty="0"/>
              <a:t>이 아니라 </a:t>
            </a:r>
            <a:r>
              <a:rPr lang="en-US" altLang="ko-KR" b="1" dirty="0"/>
              <a:t>3</a:t>
            </a:r>
            <a:r>
              <a:rPr lang="ko-KR" altLang="en-US" b="1" dirty="0"/>
              <a:t>가지로 분류해보고자 합니다</a:t>
            </a:r>
            <a:r>
              <a:rPr lang="en-US" altLang="ko-KR" b="1" dirty="0"/>
              <a:t>.</a:t>
            </a:r>
          </a:p>
          <a:p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/>
              <a:t>Example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/>
          </a:p>
          <a:p>
            <a:pPr marL="342900" indent="-342900">
              <a:buAutoNum type="arabicPeriod"/>
            </a:pPr>
            <a:r>
              <a:rPr lang="en-US" altLang="ko-KR" b="1" dirty="0"/>
              <a:t>If Level is 0, Spatial &amp; Temporal</a:t>
            </a:r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r>
              <a:rPr lang="en-US" altLang="ko-KR" b="1" dirty="0"/>
              <a:t>If Level is 1, Spatial and Mix Spatial result with before frame result then product Temporal</a:t>
            </a:r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r>
              <a:rPr lang="en-US" altLang="ko-KR" b="1" dirty="0"/>
              <a:t>If Level is 2, Just using Before result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3C5545-4EDA-440A-803C-4415E269EA36}"/>
              </a:ext>
            </a:extLst>
          </p:cNvPr>
          <p:cNvSpPr txBox="1"/>
          <p:nvPr/>
        </p:nvSpPr>
        <p:spPr>
          <a:xfrm>
            <a:off x="3319548" y="4049883"/>
            <a:ext cx="148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Level0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51EA6B-7CA6-4914-B4D7-E51E4D437A62}"/>
              </a:ext>
            </a:extLst>
          </p:cNvPr>
          <p:cNvSpPr txBox="1"/>
          <p:nvPr/>
        </p:nvSpPr>
        <p:spPr>
          <a:xfrm>
            <a:off x="3319548" y="4733848"/>
            <a:ext cx="148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Level1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26058C-E093-4366-82D6-648B37584EDC}"/>
              </a:ext>
            </a:extLst>
          </p:cNvPr>
          <p:cNvSpPr txBox="1"/>
          <p:nvPr/>
        </p:nvSpPr>
        <p:spPr>
          <a:xfrm>
            <a:off x="3319549" y="5486402"/>
            <a:ext cx="1482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Level2</a:t>
            </a:r>
            <a:endParaRPr lang="ko-KR" altLang="en-US" b="1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3475FABA-E008-4BBF-AD0E-C7D38D9EC431}"/>
              </a:ext>
            </a:extLst>
          </p:cNvPr>
          <p:cNvSpPr/>
          <p:nvPr/>
        </p:nvSpPr>
        <p:spPr>
          <a:xfrm>
            <a:off x="1042241" y="4589484"/>
            <a:ext cx="1176792" cy="80065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D7B4B9A-FECC-43F2-BA09-137A5FC250B4}"/>
              </a:ext>
            </a:extLst>
          </p:cNvPr>
          <p:cNvSpPr/>
          <p:nvPr/>
        </p:nvSpPr>
        <p:spPr>
          <a:xfrm>
            <a:off x="1046182" y="4725708"/>
            <a:ext cx="11689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Classifier</a:t>
            </a: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DDBBA992-69C7-40C5-B4F9-309CF3ECBA1E}"/>
              </a:ext>
            </a:extLst>
          </p:cNvPr>
          <p:cNvSpPr/>
          <p:nvPr/>
        </p:nvSpPr>
        <p:spPr>
          <a:xfrm rot="20163880">
            <a:off x="2736185" y="4342220"/>
            <a:ext cx="155344" cy="26790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D82A42FC-6A6F-45E5-B5C7-B90B7A1DDF68}"/>
              </a:ext>
            </a:extLst>
          </p:cNvPr>
          <p:cNvSpPr/>
          <p:nvPr/>
        </p:nvSpPr>
        <p:spPr>
          <a:xfrm>
            <a:off x="2705597" y="4834148"/>
            <a:ext cx="231235" cy="22543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FA893641-E7BB-42B7-BF30-8640E5CD6F41}"/>
              </a:ext>
            </a:extLst>
          </p:cNvPr>
          <p:cNvSpPr/>
          <p:nvPr/>
        </p:nvSpPr>
        <p:spPr>
          <a:xfrm rot="2017955">
            <a:off x="2753262" y="5283609"/>
            <a:ext cx="155344" cy="26790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76758F8B-C6A2-4513-8C4A-91662DEC9D98}"/>
              </a:ext>
            </a:extLst>
          </p:cNvPr>
          <p:cNvSpPr/>
          <p:nvPr/>
        </p:nvSpPr>
        <p:spPr>
          <a:xfrm>
            <a:off x="5132265" y="4755712"/>
            <a:ext cx="963735" cy="50729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677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41B74D-F988-41E1-8904-307C29E70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자료정리 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AB4904-C177-4112-A962-9EDFF3014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자료정리 확실히 </a:t>
            </a:r>
            <a:r>
              <a:rPr lang="en-US" altLang="ko-KR" dirty="0"/>
              <a:t>&lt;- </a:t>
            </a:r>
            <a:r>
              <a:rPr lang="ko-KR" altLang="en-US" dirty="0"/>
              <a:t>논문처럼</a:t>
            </a:r>
            <a:endParaRPr lang="en-US" altLang="ko-KR" dirty="0"/>
          </a:p>
          <a:p>
            <a:r>
              <a:rPr lang="ko-KR" altLang="en-US" dirty="0"/>
              <a:t>이미지 흔들림 </a:t>
            </a:r>
            <a:r>
              <a:rPr lang="ko-KR" altLang="en-US" dirty="0" err="1"/>
              <a:t>없어야함</a:t>
            </a:r>
            <a:endParaRPr lang="en-US" altLang="ko-KR" dirty="0"/>
          </a:p>
          <a:p>
            <a:r>
              <a:rPr lang="ko-KR" altLang="en-US" dirty="0"/>
              <a:t>모르는 사람이 보더라도 한눈에 이해할 수 있도록</a:t>
            </a:r>
            <a:endParaRPr lang="en-US" altLang="ko-KR" dirty="0"/>
          </a:p>
          <a:p>
            <a:r>
              <a:rPr lang="ko-KR" altLang="en-US" dirty="0"/>
              <a:t>자기만의 </a:t>
            </a:r>
            <a:r>
              <a:rPr lang="en-US" altLang="ko-KR" dirty="0"/>
              <a:t>IDEA</a:t>
            </a:r>
            <a:r>
              <a:rPr lang="ko-KR" altLang="en-US" dirty="0"/>
              <a:t>는 </a:t>
            </a:r>
            <a:r>
              <a:rPr lang="ko-KR" altLang="en-US" dirty="0" err="1"/>
              <a:t>강조시켜야함</a:t>
            </a:r>
            <a:endParaRPr lang="en-US" altLang="ko-KR" dirty="0"/>
          </a:p>
          <a:p>
            <a:r>
              <a:rPr lang="ko-KR" altLang="en-US" dirty="0"/>
              <a:t>논문인용이 있으면 출처를 정확히 밝히고 원본과 </a:t>
            </a:r>
            <a:r>
              <a:rPr lang="ko-KR" altLang="en-US" dirty="0" err="1"/>
              <a:t>어떤점이</a:t>
            </a:r>
            <a:r>
              <a:rPr lang="ko-KR" altLang="en-US" dirty="0"/>
              <a:t> 달라졌는지를 설명이 있어야함</a:t>
            </a:r>
          </a:p>
        </p:txBody>
      </p:sp>
    </p:spTree>
    <p:extLst>
      <p:ext uri="{BB962C8B-B14F-4D97-AF65-F5344CB8AC3E}">
        <p14:creationId xmlns:p14="http://schemas.microsoft.com/office/powerpoint/2010/main" val="2254875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FCA88A-107C-403D-ACE8-BB18C54D1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Index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88223C-2CCE-46E3-A932-1D842E055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Background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Flow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Preprocessing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Compute Flow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GBVS &amp; </a:t>
            </a:r>
            <a:r>
              <a:rPr lang="en-US" altLang="ko-KR" dirty="0" err="1"/>
              <a:t>Opt</a:t>
            </a:r>
            <a:r>
              <a:rPr lang="en-US" altLang="ko-KR" dirty="0"/>
              <a:t> Spatial</a:t>
            </a:r>
          </a:p>
          <a:p>
            <a:pPr>
              <a:lnSpc>
                <a:spcPct val="150000"/>
              </a:lnSpc>
            </a:pPr>
            <a:r>
              <a:rPr lang="en-US" altLang="ko-KR" dirty="0" err="1"/>
              <a:t>Opt</a:t>
            </a:r>
            <a:r>
              <a:rPr lang="en-US" altLang="ko-KR" dirty="0"/>
              <a:t> Temporal 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Warping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8559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FFB7B6-46E9-4AF7-B056-94774324C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Background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746BF3-4356-4957-B4C9-F20139410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/>
              <a:t>핸드폰</a:t>
            </a:r>
            <a:r>
              <a:rPr lang="en-US" altLang="ko-KR" sz="1800" dirty="0"/>
              <a:t>, </a:t>
            </a:r>
            <a:r>
              <a:rPr lang="ko-KR" altLang="en-US" sz="1800" dirty="0"/>
              <a:t>컴퓨터</a:t>
            </a:r>
            <a:r>
              <a:rPr lang="en-US" altLang="ko-KR" sz="1800" dirty="0"/>
              <a:t>, TV</a:t>
            </a:r>
            <a:r>
              <a:rPr lang="ko-KR" altLang="en-US" sz="1800" dirty="0"/>
              <a:t>등 전자기기의 화면크기가 다르기 때문에</a:t>
            </a:r>
            <a:r>
              <a:rPr lang="en-US" altLang="ko-KR" sz="1800" dirty="0"/>
              <a:t>, </a:t>
            </a:r>
            <a:r>
              <a:rPr lang="ko-KR" altLang="en-US" sz="1800" dirty="0"/>
              <a:t>영상이나 사진을 해당 화면에 맞게 송출하기 위해서 </a:t>
            </a:r>
            <a:r>
              <a:rPr lang="en-US" altLang="ko-KR" sz="1800" dirty="0"/>
              <a:t>Image Resizing, Letter Box</a:t>
            </a:r>
            <a:r>
              <a:rPr lang="ko-KR" altLang="en-US" sz="1800" dirty="0"/>
              <a:t>를 사용해왔습니다</a:t>
            </a:r>
            <a:r>
              <a:rPr lang="en-US" altLang="ko-KR" sz="1800" dirty="0"/>
              <a:t>.  </a:t>
            </a:r>
            <a:r>
              <a:rPr lang="ko-KR" altLang="en-US" sz="1800" dirty="0"/>
              <a:t>하지만</a:t>
            </a:r>
            <a:r>
              <a:rPr lang="en-US" altLang="ko-KR" sz="1800" dirty="0"/>
              <a:t>, </a:t>
            </a:r>
            <a:r>
              <a:rPr lang="ko-KR" altLang="en-US" sz="1800" dirty="0"/>
              <a:t>이 방법을 사용시 주요 객체에 대한 비율이 바뀌거나</a:t>
            </a:r>
            <a:r>
              <a:rPr lang="en-US" altLang="ko-KR" sz="1800" dirty="0"/>
              <a:t>, </a:t>
            </a:r>
            <a:r>
              <a:rPr lang="ko-KR" altLang="en-US" sz="1800" dirty="0"/>
              <a:t>화면에 비해 영상크기가 작아지는 문제점이 존재합니다</a:t>
            </a:r>
            <a:r>
              <a:rPr lang="en-US" altLang="ko-KR" sz="1800" dirty="0"/>
              <a:t>. </a:t>
            </a:r>
            <a:r>
              <a:rPr lang="ko-KR" altLang="en-US" sz="1800" dirty="0"/>
              <a:t>이를 해결하기 위해</a:t>
            </a:r>
            <a:r>
              <a:rPr lang="en-US" altLang="ko-KR" sz="1800" dirty="0"/>
              <a:t>, Image Carving, Image Warping, Image Cropping </a:t>
            </a:r>
            <a:r>
              <a:rPr lang="ko-KR" altLang="en-US" sz="1800" dirty="0"/>
              <a:t>의 기법이 나왔습니다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이 기법들은 사진에서 좋은 성능을 보였으나</a:t>
            </a:r>
            <a:r>
              <a:rPr lang="en-US" altLang="ko-KR" sz="1800" dirty="0"/>
              <a:t>, </a:t>
            </a:r>
            <a:r>
              <a:rPr lang="ko-KR" altLang="en-US" sz="1800" dirty="0"/>
              <a:t>영상은 시간에 대한 개념이 들어가기에</a:t>
            </a:r>
            <a:r>
              <a:rPr lang="en-US" altLang="ko-KR" sz="1800" dirty="0"/>
              <a:t>, </a:t>
            </a:r>
            <a:r>
              <a:rPr lang="ko-KR" altLang="en-US" sz="1800" dirty="0"/>
              <a:t>기존 방법으로는 한계가 있었습니다</a:t>
            </a:r>
            <a:r>
              <a:rPr lang="en-US" altLang="ko-KR" sz="1800" dirty="0"/>
              <a:t>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800" dirty="0"/>
              <a:t>이 </a:t>
            </a:r>
            <a:r>
              <a:rPr lang="en-US" altLang="ko-KR" sz="1800" dirty="0"/>
              <a:t>Temporal Coherence</a:t>
            </a:r>
            <a:r>
              <a:rPr lang="ko-KR" altLang="en-US" sz="1800" dirty="0"/>
              <a:t>를 맞추기 위해</a:t>
            </a:r>
            <a:r>
              <a:rPr lang="en-US" altLang="ko-KR" sz="1800" dirty="0"/>
              <a:t>, Video Seam Carving, Video Warping </a:t>
            </a:r>
            <a:r>
              <a:rPr lang="ko-KR" altLang="en-US" sz="1800" dirty="0"/>
              <a:t>등의 </a:t>
            </a:r>
            <a:r>
              <a:rPr lang="ko-KR" altLang="en-US" sz="1800" dirty="0" err="1"/>
              <a:t>기법등이</a:t>
            </a:r>
            <a:r>
              <a:rPr lang="ko-KR" altLang="en-US" sz="1800" dirty="0"/>
              <a:t> 나왔고</a:t>
            </a:r>
            <a:r>
              <a:rPr lang="en-US" altLang="ko-KR" sz="1800" dirty="0"/>
              <a:t>, Seam Carving</a:t>
            </a:r>
            <a:r>
              <a:rPr lang="ko-KR" altLang="en-US" sz="1800" dirty="0"/>
              <a:t>에 경우 움직이는 객체에 대해 흔들림을 잡아내기엔 무리가 있었습니다</a:t>
            </a:r>
            <a:r>
              <a:rPr lang="en-US" altLang="ko-KR" sz="1800" dirty="0"/>
              <a:t>. </a:t>
            </a:r>
            <a:r>
              <a:rPr lang="ko-KR" altLang="en-US" sz="1800" dirty="0"/>
              <a:t>따라서</a:t>
            </a:r>
            <a:r>
              <a:rPr lang="en-US" altLang="ko-KR" sz="1800" dirty="0"/>
              <a:t>, </a:t>
            </a:r>
            <a:r>
              <a:rPr lang="ko-KR" altLang="en-US" sz="1800" dirty="0"/>
              <a:t>본문에서는</a:t>
            </a:r>
            <a:r>
              <a:rPr lang="en-US" altLang="ko-KR" sz="1800" dirty="0"/>
              <a:t> Image Warping </a:t>
            </a:r>
            <a:r>
              <a:rPr lang="ko-KR" altLang="en-US" sz="1800" dirty="0"/>
              <a:t>기법을 응용한 </a:t>
            </a:r>
            <a:r>
              <a:rPr lang="en-US" altLang="ko-KR" sz="1800" dirty="0"/>
              <a:t>Video Warping</a:t>
            </a:r>
            <a:r>
              <a:rPr lang="ko-KR" altLang="en-US" sz="1800" dirty="0"/>
              <a:t>을 다뤄봅니다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975955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5F59150-1B5E-4AF0-99B9-37976B0AB76D}"/>
              </a:ext>
            </a:extLst>
          </p:cNvPr>
          <p:cNvSpPr/>
          <p:nvPr/>
        </p:nvSpPr>
        <p:spPr>
          <a:xfrm>
            <a:off x="2224728" y="2780907"/>
            <a:ext cx="9662473" cy="17156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9B18BA61-A68A-4785-B7D7-B05C8F6EC9EA}"/>
              </a:ext>
            </a:extLst>
          </p:cNvPr>
          <p:cNvSpPr/>
          <p:nvPr/>
        </p:nvSpPr>
        <p:spPr>
          <a:xfrm>
            <a:off x="10682140" y="3324300"/>
            <a:ext cx="1031843" cy="5773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CCC698C-5E74-4327-9C88-EAE87F810F36}"/>
              </a:ext>
            </a:extLst>
          </p:cNvPr>
          <p:cNvSpPr/>
          <p:nvPr/>
        </p:nvSpPr>
        <p:spPr>
          <a:xfrm>
            <a:off x="8801490" y="3324970"/>
            <a:ext cx="1692114" cy="5773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C9894DB-28D6-425B-939B-08FD45350125}"/>
              </a:ext>
            </a:extLst>
          </p:cNvPr>
          <p:cNvSpPr/>
          <p:nvPr/>
        </p:nvSpPr>
        <p:spPr>
          <a:xfrm>
            <a:off x="7263353" y="3324970"/>
            <a:ext cx="1399881" cy="5773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FEC85178-E3E1-4A84-AC1C-81BC02AED207}"/>
              </a:ext>
            </a:extLst>
          </p:cNvPr>
          <p:cNvSpPr/>
          <p:nvPr/>
        </p:nvSpPr>
        <p:spPr>
          <a:xfrm>
            <a:off x="6163170" y="3341921"/>
            <a:ext cx="979598" cy="5773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AE686451-E3F0-4D97-ADDD-3DC48C419E2A}"/>
              </a:ext>
            </a:extLst>
          </p:cNvPr>
          <p:cNvSpPr/>
          <p:nvPr/>
        </p:nvSpPr>
        <p:spPr>
          <a:xfrm>
            <a:off x="4332800" y="3335965"/>
            <a:ext cx="1715678" cy="5773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98277ED-1B2A-4BD4-9191-79D93E823A5F}"/>
              </a:ext>
            </a:extLst>
          </p:cNvPr>
          <p:cNvSpPr/>
          <p:nvPr/>
        </p:nvSpPr>
        <p:spPr>
          <a:xfrm>
            <a:off x="2313887" y="3324970"/>
            <a:ext cx="1715678" cy="5773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0A8EE7D-39EA-45E7-AD9B-4F42FA45B64F}"/>
              </a:ext>
            </a:extLst>
          </p:cNvPr>
          <p:cNvSpPr/>
          <p:nvPr/>
        </p:nvSpPr>
        <p:spPr>
          <a:xfrm>
            <a:off x="217215" y="3320938"/>
            <a:ext cx="1152425" cy="57739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7FBC635-DE03-47A0-AD71-DE3D0B5A4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Flow</a:t>
            </a:r>
            <a:endParaRPr lang="ko-KR" alt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DDA000-4EC5-422F-B43C-7ABB4C5B0DEE}"/>
              </a:ext>
            </a:extLst>
          </p:cNvPr>
          <p:cNvSpPr txBox="1"/>
          <p:nvPr/>
        </p:nvSpPr>
        <p:spPr>
          <a:xfrm>
            <a:off x="424206" y="3438427"/>
            <a:ext cx="1310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Video</a:t>
            </a:r>
            <a:endParaRPr lang="ko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7C7449-183E-4466-B870-1EB6B0BD2C2E}"/>
              </a:ext>
            </a:extLst>
          </p:cNvPr>
          <p:cNvSpPr txBox="1"/>
          <p:nvPr/>
        </p:nvSpPr>
        <p:spPr>
          <a:xfrm>
            <a:off x="2318209" y="3429000"/>
            <a:ext cx="17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preprocessing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1C5971-C6E0-44FB-AF9B-6E282874DB7B}"/>
              </a:ext>
            </a:extLst>
          </p:cNvPr>
          <p:cNvSpPr txBox="1"/>
          <p:nvPr/>
        </p:nvSpPr>
        <p:spPr>
          <a:xfrm>
            <a:off x="6276289" y="3429000"/>
            <a:ext cx="1310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GBVS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574995-F0F9-4F2C-843B-EBCF358DFD1B}"/>
              </a:ext>
            </a:extLst>
          </p:cNvPr>
          <p:cNvSpPr txBox="1"/>
          <p:nvPr/>
        </p:nvSpPr>
        <p:spPr>
          <a:xfrm>
            <a:off x="4304908" y="3429000"/>
            <a:ext cx="1850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Compute_Flow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06605E-2F73-4A33-870D-0114E0E5C9A2}"/>
              </a:ext>
            </a:extLst>
          </p:cNvPr>
          <p:cNvSpPr txBox="1"/>
          <p:nvPr/>
        </p:nvSpPr>
        <p:spPr>
          <a:xfrm>
            <a:off x="7263354" y="3429000"/>
            <a:ext cx="158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Opt</a:t>
            </a:r>
            <a:r>
              <a:rPr lang="en-US" altLang="ko-KR" b="1" dirty="0"/>
              <a:t> Spatial</a:t>
            </a:r>
            <a:endParaRPr lang="ko-KR" alt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0D917A-F093-4586-B4E3-C48B494CD369}"/>
              </a:ext>
            </a:extLst>
          </p:cNvPr>
          <p:cNvSpPr txBox="1"/>
          <p:nvPr/>
        </p:nvSpPr>
        <p:spPr>
          <a:xfrm>
            <a:off x="8851769" y="3429000"/>
            <a:ext cx="2026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Opt</a:t>
            </a:r>
            <a:r>
              <a:rPr lang="en-US" altLang="ko-KR" b="1" dirty="0"/>
              <a:t> Temporal</a:t>
            </a:r>
            <a:endParaRPr lang="ko-KR" alt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31E852-111B-4441-BCFF-2D132AF82862}"/>
              </a:ext>
            </a:extLst>
          </p:cNvPr>
          <p:cNvSpPr txBox="1"/>
          <p:nvPr/>
        </p:nvSpPr>
        <p:spPr>
          <a:xfrm>
            <a:off x="10682140" y="3429000"/>
            <a:ext cx="1205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warping</a:t>
            </a:r>
            <a:endParaRPr lang="ko-KR" altLang="en-US" b="1" dirty="0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17B66C43-D235-4B7A-A141-753497C61332}"/>
              </a:ext>
            </a:extLst>
          </p:cNvPr>
          <p:cNvSpPr/>
          <p:nvPr/>
        </p:nvSpPr>
        <p:spPr>
          <a:xfrm>
            <a:off x="1677970" y="3497344"/>
            <a:ext cx="316978" cy="2821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680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3ABA39-D50A-42AB-B138-F2BB3DC51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Preprocessing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A01D32-CFE9-4658-897A-04FCDFF54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958499"/>
            <a:ext cx="10515600" cy="1218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 err="1"/>
              <a:t>전처리</a:t>
            </a:r>
            <a:r>
              <a:rPr lang="ko-KR" altLang="en-US" sz="2000" dirty="0"/>
              <a:t> 과정은 </a:t>
            </a:r>
            <a:r>
              <a:rPr lang="en-US" altLang="ko-KR" sz="2000" dirty="0"/>
              <a:t>GBVS(Energy map) Computing</a:t>
            </a:r>
            <a:r>
              <a:rPr lang="ko-KR" altLang="en-US" sz="2000" dirty="0"/>
              <a:t>속도의 상향을 위해</a:t>
            </a:r>
            <a:r>
              <a:rPr lang="en-US" altLang="ko-KR" sz="2000" dirty="0"/>
              <a:t>, Image Resizing</a:t>
            </a:r>
            <a:r>
              <a:rPr lang="ko-KR" altLang="en-US" sz="2000" dirty="0"/>
              <a:t>을 사용합니다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ko-KR" altLang="en-US" sz="2000" dirty="0"/>
              <a:t>그 후 </a:t>
            </a:r>
            <a:r>
              <a:rPr lang="en-US" altLang="ko-KR" sz="2000" dirty="0"/>
              <a:t>Gray Image</a:t>
            </a:r>
            <a:r>
              <a:rPr lang="ko-KR" altLang="en-US" sz="2000" dirty="0"/>
              <a:t>로 변환을 포함하여 </a:t>
            </a:r>
            <a:r>
              <a:rPr lang="ko-KR" altLang="en-US" sz="2000" dirty="0" err="1"/>
              <a:t>전처리</a:t>
            </a:r>
            <a:r>
              <a:rPr lang="ko-KR" altLang="en-US" sz="2000" dirty="0"/>
              <a:t> 과정이라 합니다</a:t>
            </a:r>
            <a:r>
              <a:rPr lang="en-US" altLang="ko-KR" sz="2000" dirty="0"/>
              <a:t>.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E587704-B8AF-45DA-8E0F-9868C7A3ACE2}"/>
              </a:ext>
            </a:extLst>
          </p:cNvPr>
          <p:cNvSpPr/>
          <p:nvPr/>
        </p:nvSpPr>
        <p:spPr>
          <a:xfrm>
            <a:off x="3675669" y="2695317"/>
            <a:ext cx="1715678" cy="5773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6292D9-6322-447F-8084-E1101807259A}"/>
              </a:ext>
            </a:extLst>
          </p:cNvPr>
          <p:cNvSpPr txBox="1"/>
          <p:nvPr/>
        </p:nvSpPr>
        <p:spPr>
          <a:xfrm>
            <a:off x="3675669" y="2660847"/>
            <a:ext cx="1782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Image Resizing</a:t>
            </a:r>
            <a:endParaRPr lang="ko-KR" altLang="en-US" b="1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6F68F25E-A01D-4A91-B35C-75D35C765B8F}"/>
              </a:ext>
            </a:extLst>
          </p:cNvPr>
          <p:cNvSpPr/>
          <p:nvPr/>
        </p:nvSpPr>
        <p:spPr>
          <a:xfrm>
            <a:off x="7677349" y="2695317"/>
            <a:ext cx="1715678" cy="57739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88CDDD-51C8-42E6-A584-636C5C2A7EED}"/>
              </a:ext>
            </a:extLst>
          </p:cNvPr>
          <p:cNvSpPr txBox="1"/>
          <p:nvPr/>
        </p:nvSpPr>
        <p:spPr>
          <a:xfrm>
            <a:off x="7610576" y="2770595"/>
            <a:ext cx="1782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Color2Gray</a:t>
            </a:r>
            <a:endParaRPr lang="ko-KR" altLang="en-US" b="1" dirty="0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F86B639F-84B1-4787-991B-E9CCC32DB03B}"/>
              </a:ext>
            </a:extLst>
          </p:cNvPr>
          <p:cNvSpPr/>
          <p:nvPr/>
        </p:nvSpPr>
        <p:spPr>
          <a:xfrm>
            <a:off x="6375859" y="2842945"/>
            <a:ext cx="316978" cy="28213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77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FA96A8-6222-43AE-8F90-059341633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Compute Flow</a:t>
            </a:r>
            <a:endParaRPr lang="ko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F85008-3859-4051-8D5E-79F1A4C5835C}"/>
              </a:ext>
            </a:extLst>
          </p:cNvPr>
          <p:cNvSpPr txBox="1"/>
          <p:nvPr/>
        </p:nvSpPr>
        <p:spPr>
          <a:xfrm>
            <a:off x="36920" y="1841518"/>
            <a:ext cx="4271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1. Compute Optical Flow</a:t>
            </a:r>
            <a:endParaRPr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5E0AA8-1155-462D-A40A-0F9DFCA12847}"/>
              </a:ext>
            </a:extLst>
          </p:cNvPr>
          <p:cNvSpPr txBox="1"/>
          <p:nvPr/>
        </p:nvSpPr>
        <p:spPr>
          <a:xfrm>
            <a:off x="333471" y="3111954"/>
            <a:ext cx="3918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2. Compute Motion Energy</a:t>
            </a:r>
            <a:endParaRPr lang="ko-KR" alt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8C94AC-9FE2-48C3-B472-56E0BE723867}"/>
              </a:ext>
            </a:extLst>
          </p:cNvPr>
          <p:cNvSpPr txBox="1"/>
          <p:nvPr/>
        </p:nvSpPr>
        <p:spPr>
          <a:xfrm>
            <a:off x="838200" y="2210850"/>
            <a:ext cx="3592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opticalFlowFarneback</a:t>
            </a:r>
            <a:r>
              <a:rPr lang="ko-KR" altLang="en-US" sz="1600" dirty="0"/>
              <a:t>을 사용하여</a:t>
            </a:r>
            <a:r>
              <a:rPr lang="en-US" altLang="ko-KR" sz="1600" dirty="0"/>
              <a:t>, pixel</a:t>
            </a:r>
            <a:r>
              <a:rPr lang="ko-KR" altLang="en-US" sz="1600" dirty="0"/>
              <a:t>별 </a:t>
            </a:r>
            <a:r>
              <a:rPr lang="en-US" altLang="ko-KR" sz="1600" dirty="0"/>
              <a:t>motion vector</a:t>
            </a:r>
            <a:r>
              <a:rPr lang="ko-KR" altLang="en-US" sz="1600" dirty="0"/>
              <a:t>을 구해낸다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A70E39-9342-4266-BAC5-4640F4D05A0B}"/>
              </a:ext>
            </a:extLst>
          </p:cNvPr>
          <p:cNvSpPr txBox="1"/>
          <p:nvPr/>
        </p:nvSpPr>
        <p:spPr>
          <a:xfrm>
            <a:off x="838200" y="3645215"/>
            <a:ext cx="35923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Image</a:t>
            </a:r>
            <a:r>
              <a:rPr lang="ko-KR" altLang="en-US" sz="1400" dirty="0"/>
              <a:t>의 </a:t>
            </a:r>
            <a:r>
              <a:rPr lang="en-US" altLang="ko-KR" sz="1400" dirty="0"/>
              <a:t>Column</a:t>
            </a:r>
            <a:r>
              <a:rPr lang="ko-KR" altLang="en-US" sz="1400" dirty="0"/>
              <a:t>마다의 평균 </a:t>
            </a:r>
            <a:r>
              <a:rPr lang="en-US" altLang="ko-KR" sz="1400" dirty="0"/>
              <a:t>motion</a:t>
            </a:r>
            <a:r>
              <a:rPr lang="ko-KR" altLang="en-US" sz="1400" dirty="0"/>
              <a:t>량을 구한 후</a:t>
            </a:r>
            <a:r>
              <a:rPr lang="en-US" altLang="ko-KR" sz="1400" dirty="0"/>
              <a:t>, </a:t>
            </a:r>
            <a:r>
              <a:rPr lang="ko-KR" altLang="en-US" sz="1400" dirty="0"/>
              <a:t>각 값의 절댓값을 취한 후 합을 구하고 </a:t>
            </a:r>
            <a:r>
              <a:rPr lang="en-US" altLang="ko-KR" sz="1400" dirty="0"/>
              <a:t>Column</a:t>
            </a:r>
            <a:r>
              <a:rPr lang="ko-KR" altLang="en-US" sz="1400" dirty="0"/>
              <a:t>의 수로 </a:t>
            </a:r>
            <a:r>
              <a:rPr lang="ko-KR" altLang="en-US" sz="1400" dirty="0" err="1"/>
              <a:t>나눈값을</a:t>
            </a:r>
            <a:r>
              <a:rPr lang="ko-KR" altLang="en-US" sz="1400" dirty="0"/>
              <a:t> </a:t>
            </a:r>
            <a:r>
              <a:rPr lang="en-US" altLang="ko-KR" sz="1400" dirty="0"/>
              <a:t>Motion Energy</a:t>
            </a:r>
            <a:r>
              <a:rPr lang="ko-KR" altLang="en-US" sz="1400" dirty="0"/>
              <a:t>라 정의하였습니다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실험적으로</a:t>
            </a:r>
            <a:r>
              <a:rPr lang="en-US" altLang="ko-KR" sz="1400" dirty="0"/>
              <a:t>, </a:t>
            </a:r>
            <a:r>
              <a:rPr lang="ko-KR" altLang="en-US" sz="1400" dirty="0"/>
              <a:t>이 값이 약 </a:t>
            </a:r>
            <a:r>
              <a:rPr lang="en-US" altLang="ko-KR" sz="1400" dirty="0"/>
              <a:t>0.2</a:t>
            </a:r>
            <a:r>
              <a:rPr lang="ko-KR" altLang="en-US" sz="1400" dirty="0"/>
              <a:t>이상일때</a:t>
            </a:r>
            <a:r>
              <a:rPr lang="en-US" altLang="ko-KR" sz="1400" dirty="0"/>
              <a:t>, </a:t>
            </a:r>
          </a:p>
          <a:p>
            <a:r>
              <a:rPr lang="ko-KR" altLang="en-US" sz="1400" dirty="0"/>
              <a:t>이전 이미지의 </a:t>
            </a:r>
            <a:r>
              <a:rPr lang="en-US" altLang="ko-KR" sz="1400" dirty="0"/>
              <a:t>vertex</a:t>
            </a:r>
            <a:r>
              <a:rPr lang="ko-KR" altLang="en-US" sz="1400" dirty="0"/>
              <a:t>를 그대로 사용하였을 때 안정적인 결과가 나왔습니다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3CD027B-7620-4610-ACE6-BD55D4B64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148" y="2605771"/>
            <a:ext cx="5710652" cy="285532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2AC9EC-6FFB-4A2B-B512-CD44343DBC00}"/>
              </a:ext>
            </a:extLst>
          </p:cNvPr>
          <p:cNvSpPr txBox="1"/>
          <p:nvPr/>
        </p:nvSpPr>
        <p:spPr>
          <a:xfrm>
            <a:off x="4251486" y="2161024"/>
            <a:ext cx="3918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Example)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80661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238A4E-6713-4157-AB87-59846C76F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GBVS &amp; </a:t>
            </a:r>
            <a:r>
              <a:rPr lang="en-US" altLang="ko-KR" b="1" dirty="0" err="1"/>
              <a:t>Opt</a:t>
            </a:r>
            <a:r>
              <a:rPr lang="en-US" altLang="ko-KR" b="1" dirty="0"/>
              <a:t> Spatial</a:t>
            </a:r>
            <a:endParaRPr lang="ko-KR" altLang="en-US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98504A-B7BF-42D7-950E-6347E59CB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ko-KR" sz="2400" dirty="0"/>
              <a:t>GBVS</a:t>
            </a:r>
            <a:r>
              <a:rPr lang="ko-KR" altLang="en-US" sz="2400" dirty="0"/>
              <a:t>는 </a:t>
            </a:r>
            <a:r>
              <a:rPr lang="en-US" altLang="ko-KR" sz="2400" dirty="0"/>
              <a:t>Saliency Map</a:t>
            </a:r>
            <a:r>
              <a:rPr lang="ko-KR" altLang="en-US" sz="2400" dirty="0"/>
              <a:t>을 </a:t>
            </a:r>
            <a:r>
              <a:rPr lang="en-US" altLang="ko-KR" sz="2400" dirty="0"/>
              <a:t>Computing</a:t>
            </a:r>
            <a:r>
              <a:rPr lang="ko-KR" altLang="en-US" sz="2400" dirty="0"/>
              <a:t>하는데 사용이 되며</a:t>
            </a:r>
            <a:r>
              <a:rPr lang="en-US" altLang="ko-KR" sz="2400" dirty="0"/>
              <a:t>, </a:t>
            </a:r>
            <a:r>
              <a:rPr lang="ko-KR" altLang="en-US" sz="2400" dirty="0"/>
              <a:t>일반적인 </a:t>
            </a:r>
            <a:r>
              <a:rPr lang="en-US" altLang="ko-KR" sz="2400" dirty="0"/>
              <a:t>Saliency Map</a:t>
            </a:r>
            <a:r>
              <a:rPr lang="ko-KR" altLang="en-US" sz="2400" dirty="0"/>
              <a:t>보다 뛰어난 성능을 자랑한다</a:t>
            </a:r>
            <a:r>
              <a:rPr lang="en-US" altLang="ko-KR" sz="24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2400" dirty="0" err="1"/>
              <a:t>Opt</a:t>
            </a:r>
            <a:r>
              <a:rPr lang="en-US" altLang="ko-KR" sz="2400" dirty="0"/>
              <a:t> Spatial</a:t>
            </a:r>
            <a:r>
              <a:rPr lang="ko-KR" altLang="en-US" sz="2400" dirty="0"/>
              <a:t>은 </a:t>
            </a:r>
            <a:r>
              <a:rPr lang="en-US" altLang="ko-KR" sz="2400" dirty="0"/>
              <a:t> Wang, Yu-</a:t>
            </a:r>
            <a:r>
              <a:rPr lang="en-US" altLang="ko-KR" sz="2400" dirty="0" err="1"/>
              <a:t>Shuen</a:t>
            </a:r>
            <a:r>
              <a:rPr lang="en-US" altLang="ko-KR" sz="2400" dirty="0"/>
              <a:t>, et al. "Optimized scale-and-stretch for image resizing." </a:t>
            </a:r>
            <a:r>
              <a:rPr lang="ko-KR" altLang="en-US" sz="2400" dirty="0"/>
              <a:t>의 논문에서 만든 목적 함수를 최소화 시키는 방식으로 </a:t>
            </a:r>
            <a:r>
              <a:rPr lang="ko-KR" altLang="en-US" sz="2400" dirty="0" err="1"/>
              <a:t>구현되어있다</a:t>
            </a:r>
            <a:r>
              <a:rPr lang="en-US" altLang="ko-KR" sz="2400" dirty="0"/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8881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64C0D1-BAF9-40A8-AEAD-CA2010F3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 err="1"/>
              <a:t>Opt</a:t>
            </a:r>
            <a:r>
              <a:rPr lang="en-US" altLang="ko-KR" b="1" dirty="0"/>
              <a:t> Temporal(1)</a:t>
            </a:r>
            <a:endParaRPr lang="ko-KR" altLang="en-US" b="1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DBAB664-D38A-495F-A0CD-F98C95E745DE}"/>
              </a:ext>
            </a:extLst>
          </p:cNvPr>
          <p:cNvSpPr/>
          <p:nvPr/>
        </p:nvSpPr>
        <p:spPr>
          <a:xfrm>
            <a:off x="2132029" y="2052998"/>
            <a:ext cx="2535810" cy="242268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00DA58D-E743-4BA2-A2A5-17ACD050576B}"/>
              </a:ext>
            </a:extLst>
          </p:cNvPr>
          <p:cNvSpPr/>
          <p:nvPr/>
        </p:nvSpPr>
        <p:spPr>
          <a:xfrm>
            <a:off x="838200" y="3061044"/>
            <a:ext cx="2535810" cy="242268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DF9F7C-5932-4EA3-8289-91710604A4D6}"/>
              </a:ext>
            </a:extLst>
          </p:cNvPr>
          <p:cNvSpPr txBox="1"/>
          <p:nvPr/>
        </p:nvSpPr>
        <p:spPr>
          <a:xfrm>
            <a:off x="6410226" y="1868332"/>
            <a:ext cx="5712643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이전 사진과 현재 사진의 차이를 </a:t>
            </a:r>
            <a:r>
              <a:rPr lang="en-US" altLang="ko-KR" sz="1400" dirty="0"/>
              <a:t>Temporal Energy</a:t>
            </a:r>
            <a:r>
              <a:rPr lang="ko-KR" altLang="en-US" sz="1400" dirty="0"/>
              <a:t>로 정의하였습니다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en-US" altLang="ko-KR" sz="1400" b="1" dirty="0"/>
              <a:t>“</a:t>
            </a:r>
            <a:r>
              <a:rPr lang="en-US" altLang="ko-KR" sz="1400" b="1" dirty="0" err="1"/>
              <a:t>Temporal_Energy</a:t>
            </a:r>
            <a:r>
              <a:rPr lang="en-US" altLang="ko-KR" sz="1400" b="1" dirty="0"/>
              <a:t>[m][n] = Abs(Image[t][m][n] – Image[t-1][m][n])”</a:t>
            </a:r>
          </a:p>
          <a:p>
            <a:endParaRPr lang="en-US" altLang="ko-KR" b="1" dirty="0"/>
          </a:p>
          <a:p>
            <a:r>
              <a:rPr lang="ko-KR" altLang="en-US" sz="1400" dirty="0"/>
              <a:t>이 후 각 </a:t>
            </a:r>
            <a:r>
              <a:rPr lang="en-US" altLang="ko-KR" sz="1400" dirty="0"/>
              <a:t>Quad</a:t>
            </a:r>
            <a:r>
              <a:rPr lang="ko-KR" altLang="en-US" sz="1400" dirty="0"/>
              <a:t>에 </a:t>
            </a:r>
            <a:r>
              <a:rPr lang="en-US" altLang="ko-KR" sz="1400" dirty="0"/>
              <a:t>pixel </a:t>
            </a:r>
            <a:r>
              <a:rPr lang="ko-KR" altLang="en-US" sz="1400" dirty="0"/>
              <a:t>해당 </a:t>
            </a:r>
            <a:r>
              <a:rPr lang="ko-KR" altLang="en-US" sz="1400" dirty="0" err="1"/>
              <a:t>에너지값을</a:t>
            </a:r>
            <a:r>
              <a:rPr lang="ko-KR" altLang="en-US" sz="1400" dirty="0"/>
              <a:t> 더하여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Quad_Energy</a:t>
            </a:r>
            <a:r>
              <a:rPr lang="ko-KR" altLang="en-US" sz="1400" dirty="0"/>
              <a:t>를 정의합니다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en-US" altLang="ko-KR" sz="1400" b="1" dirty="0"/>
              <a:t>“</a:t>
            </a:r>
            <a:r>
              <a:rPr lang="en-US" altLang="ko-KR" sz="1400" b="1" dirty="0" err="1"/>
              <a:t>Quad_Energy</a:t>
            </a:r>
            <a:r>
              <a:rPr lang="en-US" altLang="ko-KR" sz="1400" b="1" dirty="0"/>
              <a:t>[</a:t>
            </a:r>
            <a:r>
              <a:rPr lang="en-US" altLang="ko-KR" sz="1400" b="1" dirty="0" err="1"/>
              <a:t>Q_m</a:t>
            </a:r>
            <a:r>
              <a:rPr lang="en-US" altLang="ko-KR" sz="1400" b="1" dirty="0"/>
              <a:t>][</a:t>
            </a:r>
            <a:r>
              <a:rPr lang="en-US" altLang="ko-KR" sz="1400" b="1" dirty="0" err="1"/>
              <a:t>Q_n</a:t>
            </a:r>
            <a:r>
              <a:rPr lang="en-US" altLang="ko-KR" sz="1400" b="1" dirty="0"/>
              <a:t>] = Sum of pixels ‘s Temp Energy in Quad”</a:t>
            </a:r>
          </a:p>
          <a:p>
            <a:endParaRPr lang="en-US" altLang="ko-KR" sz="1400" b="1" dirty="0"/>
          </a:p>
          <a:p>
            <a:r>
              <a:rPr lang="ko-KR" altLang="en-US" sz="1400" dirty="0"/>
              <a:t>이때</a:t>
            </a:r>
            <a:r>
              <a:rPr lang="en-US" altLang="ko-KR" sz="1400" dirty="0"/>
              <a:t>, </a:t>
            </a:r>
            <a:r>
              <a:rPr lang="ko-KR" altLang="en-US" sz="1400" dirty="0"/>
              <a:t>값이 너무 작을 수 있으므로</a:t>
            </a:r>
            <a:r>
              <a:rPr lang="en-US" altLang="ko-KR" sz="1400" dirty="0"/>
              <a:t>, </a:t>
            </a:r>
            <a:r>
              <a:rPr lang="ko-KR" altLang="en-US" sz="1400" dirty="0"/>
              <a:t>적당한 값을 추가하여 줍니다</a:t>
            </a:r>
            <a:r>
              <a:rPr lang="en-US" altLang="ko-KR" sz="1400" dirty="0"/>
              <a:t>.</a:t>
            </a:r>
          </a:p>
          <a:p>
            <a:r>
              <a:rPr lang="en-US" altLang="ko-KR" sz="1400" b="1" dirty="0"/>
              <a:t>“</a:t>
            </a:r>
            <a:r>
              <a:rPr lang="en-US" altLang="ko-KR" sz="1400" b="1" dirty="0" err="1"/>
              <a:t>Quad_Energy</a:t>
            </a:r>
            <a:r>
              <a:rPr lang="en-US" altLang="ko-KR" sz="1400" b="1" dirty="0"/>
              <a:t>[</a:t>
            </a:r>
            <a:r>
              <a:rPr lang="en-US" altLang="ko-KR" sz="1400" b="1" dirty="0" err="1"/>
              <a:t>Q_m</a:t>
            </a:r>
            <a:r>
              <a:rPr lang="en-US" altLang="ko-KR" sz="1400" b="1" dirty="0"/>
              <a:t>][</a:t>
            </a:r>
            <a:r>
              <a:rPr lang="en-US" altLang="ko-KR" sz="1400" b="1" dirty="0" err="1"/>
              <a:t>Q_n</a:t>
            </a:r>
            <a:r>
              <a:rPr lang="en-US" altLang="ko-KR" sz="1400" b="1" dirty="0"/>
              <a:t>] = </a:t>
            </a:r>
            <a:r>
              <a:rPr lang="en-US" altLang="ko-KR" sz="1400" b="1" dirty="0" err="1"/>
              <a:t>Quad_Energy</a:t>
            </a:r>
            <a:r>
              <a:rPr lang="en-US" altLang="ko-KR" sz="1400" b="1" dirty="0"/>
              <a:t>[</a:t>
            </a:r>
            <a:r>
              <a:rPr lang="en-US" altLang="ko-KR" sz="1400" b="1" dirty="0" err="1"/>
              <a:t>Q_m</a:t>
            </a:r>
            <a:r>
              <a:rPr lang="en-US" altLang="ko-KR" sz="1400" b="1" dirty="0"/>
              <a:t>][</a:t>
            </a:r>
            <a:r>
              <a:rPr lang="en-US" altLang="ko-KR" sz="1400" b="1" dirty="0" err="1"/>
              <a:t>Q_n</a:t>
            </a:r>
            <a:r>
              <a:rPr lang="en-US" altLang="ko-KR" sz="1400" b="1" dirty="0"/>
              <a:t>] + small value ”</a:t>
            </a:r>
          </a:p>
          <a:p>
            <a:endParaRPr lang="en-US" altLang="ko-KR" sz="1400" dirty="0"/>
          </a:p>
          <a:p>
            <a:r>
              <a:rPr lang="ko-KR" altLang="en-US" sz="1400" dirty="0"/>
              <a:t>이후 </a:t>
            </a:r>
            <a:r>
              <a:rPr lang="en-US" altLang="ko-KR" sz="1400" dirty="0" err="1"/>
              <a:t>Quad_Energy</a:t>
            </a:r>
            <a:r>
              <a:rPr lang="ko-KR" altLang="en-US" sz="1400" dirty="0"/>
              <a:t>의 역수를 취합니다</a:t>
            </a:r>
            <a:r>
              <a:rPr lang="en-US" altLang="ko-KR" sz="1400" dirty="0"/>
              <a:t>.</a:t>
            </a:r>
          </a:p>
          <a:p>
            <a:r>
              <a:rPr lang="en-US" altLang="ko-KR" sz="1400" b="1" dirty="0"/>
              <a:t>“</a:t>
            </a:r>
            <a:r>
              <a:rPr lang="en-US" altLang="ko-KR" sz="1400" b="1" dirty="0" err="1"/>
              <a:t>Quad_Energy</a:t>
            </a:r>
            <a:r>
              <a:rPr lang="en-US" altLang="ko-KR" sz="1400" b="1" dirty="0"/>
              <a:t>[</a:t>
            </a:r>
            <a:r>
              <a:rPr lang="en-US" altLang="ko-KR" sz="1400" b="1" dirty="0" err="1"/>
              <a:t>Q_m</a:t>
            </a:r>
            <a:r>
              <a:rPr lang="en-US" altLang="ko-KR" sz="1400" b="1" dirty="0"/>
              <a:t>][</a:t>
            </a:r>
            <a:r>
              <a:rPr lang="en-US" altLang="ko-KR" sz="1400" b="1" dirty="0" err="1"/>
              <a:t>Q_n</a:t>
            </a:r>
            <a:r>
              <a:rPr lang="en-US" altLang="ko-KR" sz="1400" b="1" dirty="0"/>
              <a:t>] = 1/ </a:t>
            </a:r>
            <a:r>
              <a:rPr lang="en-US" altLang="ko-KR" sz="1400" b="1" dirty="0" err="1"/>
              <a:t>Quad_Energy</a:t>
            </a:r>
            <a:r>
              <a:rPr lang="en-US" altLang="ko-KR" sz="1400" b="1" dirty="0"/>
              <a:t>[</a:t>
            </a:r>
            <a:r>
              <a:rPr lang="en-US" altLang="ko-KR" sz="1400" b="1" dirty="0" err="1"/>
              <a:t>Q_m</a:t>
            </a:r>
            <a:r>
              <a:rPr lang="en-US" altLang="ko-KR" sz="1400" b="1" dirty="0"/>
              <a:t>][</a:t>
            </a:r>
            <a:r>
              <a:rPr lang="en-US" altLang="ko-KR" sz="1400" b="1" dirty="0" err="1"/>
              <a:t>Q_n</a:t>
            </a:r>
            <a:r>
              <a:rPr lang="en-US" altLang="ko-KR" sz="1400" b="1" dirty="0"/>
              <a:t>]”</a:t>
            </a:r>
          </a:p>
          <a:p>
            <a:endParaRPr lang="en-US" altLang="ko-KR" sz="1200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69DB05-BC1D-4E25-A7B7-F3068A48A2EC}"/>
              </a:ext>
            </a:extLst>
          </p:cNvPr>
          <p:cNvSpPr txBox="1"/>
          <p:nvPr/>
        </p:nvSpPr>
        <p:spPr>
          <a:xfrm>
            <a:off x="622562" y="2698734"/>
            <a:ext cx="172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Image[t]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3AADDC-14A9-4335-B870-0E126BEBEAB8}"/>
              </a:ext>
            </a:extLst>
          </p:cNvPr>
          <p:cNvSpPr txBox="1"/>
          <p:nvPr/>
        </p:nvSpPr>
        <p:spPr>
          <a:xfrm>
            <a:off x="2106105" y="1687177"/>
            <a:ext cx="1725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Image[t-1]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1D28FE-7F6E-4D22-9836-3BDF9A2277D0}"/>
              </a:ext>
            </a:extLst>
          </p:cNvPr>
          <p:cNvSpPr txBox="1"/>
          <p:nvPr/>
        </p:nvSpPr>
        <p:spPr>
          <a:xfrm>
            <a:off x="430294" y="4076112"/>
            <a:ext cx="38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M</a:t>
            </a:r>
            <a:endParaRPr lang="ko-KR" alt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3EE860-25CC-46D8-9ACC-FC048C362910}"/>
              </a:ext>
            </a:extLst>
          </p:cNvPr>
          <p:cNvSpPr txBox="1"/>
          <p:nvPr/>
        </p:nvSpPr>
        <p:spPr>
          <a:xfrm>
            <a:off x="1913837" y="5476711"/>
            <a:ext cx="38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N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603499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C1B65BD8-58ED-409B-81D2-1A6DBCC0280A}"/>
              </a:ext>
            </a:extLst>
          </p:cNvPr>
          <p:cNvSpPr/>
          <p:nvPr/>
        </p:nvSpPr>
        <p:spPr>
          <a:xfrm>
            <a:off x="376287" y="4441527"/>
            <a:ext cx="2150094" cy="44354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25B22DB-4292-4D0F-82FA-DF3828B45011}"/>
              </a:ext>
            </a:extLst>
          </p:cNvPr>
          <p:cNvSpPr/>
          <p:nvPr/>
        </p:nvSpPr>
        <p:spPr>
          <a:xfrm>
            <a:off x="3130480" y="5205041"/>
            <a:ext cx="2365343" cy="44354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E2789CF-C2E3-45C0-8017-8D716DAD4FA6}"/>
              </a:ext>
            </a:extLst>
          </p:cNvPr>
          <p:cNvSpPr/>
          <p:nvPr/>
        </p:nvSpPr>
        <p:spPr>
          <a:xfrm>
            <a:off x="3130482" y="3784076"/>
            <a:ext cx="2365343" cy="44354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C64C0D1-BAF9-40A8-AEAD-CA2010F3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 err="1"/>
              <a:t>Opt</a:t>
            </a:r>
            <a:r>
              <a:rPr lang="en-US" altLang="ko-KR" b="1" dirty="0"/>
              <a:t> Temporal(2)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8803D7-4CAC-477E-8581-9D92D2D66439}"/>
              </a:ext>
            </a:extLst>
          </p:cNvPr>
          <p:cNvSpPr txBox="1"/>
          <p:nvPr/>
        </p:nvSpPr>
        <p:spPr>
          <a:xfrm>
            <a:off x="518474" y="1736229"/>
            <a:ext cx="5712643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전 장에서 구한</a:t>
            </a:r>
            <a:r>
              <a:rPr lang="en-US" altLang="ko-KR" sz="1400" b="1" dirty="0"/>
              <a:t>, </a:t>
            </a:r>
            <a:r>
              <a:rPr lang="en-US" altLang="ko-KR" sz="1400" b="1" dirty="0" err="1"/>
              <a:t>Quad_Energy</a:t>
            </a:r>
            <a:r>
              <a:rPr lang="ko-KR" altLang="en-US" sz="1400" b="1" dirty="0"/>
              <a:t>의 </a:t>
            </a:r>
            <a:r>
              <a:rPr lang="en-US" altLang="ko-KR" sz="1400" b="1" dirty="0"/>
              <a:t>Max</a:t>
            </a:r>
            <a:r>
              <a:rPr lang="ko-KR" altLang="en-US" sz="1400" b="1" dirty="0"/>
              <a:t>값을 </a:t>
            </a:r>
            <a:r>
              <a:rPr lang="en-US" altLang="ko-KR" sz="1400" b="1" dirty="0" err="1"/>
              <a:t>Tc_Max</a:t>
            </a:r>
            <a:r>
              <a:rPr lang="ko-KR" altLang="en-US" sz="1400" b="1" dirty="0"/>
              <a:t>로 정의합니다</a:t>
            </a:r>
            <a:r>
              <a:rPr lang="en-US" altLang="ko-KR" sz="1400" b="1" dirty="0"/>
              <a:t>.</a:t>
            </a:r>
          </a:p>
          <a:p>
            <a:endParaRPr lang="en-US" altLang="ko-KR" sz="1400" b="1" dirty="0"/>
          </a:p>
          <a:p>
            <a:r>
              <a:rPr lang="ko-KR" altLang="en-US" sz="1400" b="1" dirty="0"/>
              <a:t>따라서</a:t>
            </a:r>
            <a:r>
              <a:rPr lang="en-US" altLang="ko-KR" sz="1400" b="1" dirty="0"/>
              <a:t>, 0 &lt; </a:t>
            </a:r>
            <a:r>
              <a:rPr lang="en-US" altLang="ko-KR" sz="1400" b="1" dirty="0" err="1"/>
              <a:t>T_value</a:t>
            </a:r>
            <a:r>
              <a:rPr lang="en-US" altLang="ko-KR" sz="1400" b="1" dirty="0"/>
              <a:t> = (</a:t>
            </a:r>
            <a:r>
              <a:rPr lang="en-US" altLang="ko-KR" sz="1400" b="1" dirty="0" err="1"/>
              <a:t>Quad_Energy</a:t>
            </a:r>
            <a:r>
              <a:rPr lang="en-US" altLang="ko-KR" sz="1400" b="1" dirty="0"/>
              <a:t>/</a:t>
            </a:r>
            <a:r>
              <a:rPr lang="en-US" altLang="ko-KR" sz="1400" b="1" dirty="0" err="1"/>
              <a:t>Tc_Max</a:t>
            </a:r>
            <a:r>
              <a:rPr lang="en-US" altLang="ko-KR" sz="1400" b="1" dirty="0"/>
              <a:t>) &lt;= 1 </a:t>
            </a:r>
            <a:r>
              <a:rPr lang="ko-KR" altLang="en-US" sz="1400" b="1" dirty="0"/>
              <a:t>의 관계를 갖게 되고</a:t>
            </a:r>
            <a:r>
              <a:rPr lang="en-US" altLang="ko-KR" sz="1400" b="1" dirty="0"/>
              <a:t>, 1</a:t>
            </a:r>
            <a:r>
              <a:rPr lang="ko-KR" altLang="en-US" sz="1400" b="1" dirty="0"/>
              <a:t>의 가까울 수록 이전 이미지와의 변화량이 없음을 의미하게 됩니다</a:t>
            </a:r>
            <a:r>
              <a:rPr lang="en-US" altLang="ko-KR" sz="1400" b="1" dirty="0"/>
              <a:t>.</a:t>
            </a:r>
          </a:p>
          <a:p>
            <a:endParaRPr lang="en-US" altLang="ko-KR" sz="1200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3E0EE4-E554-47A6-ACC6-C319660A7489}"/>
              </a:ext>
            </a:extLst>
          </p:cNvPr>
          <p:cNvSpPr txBox="1"/>
          <p:nvPr/>
        </p:nvSpPr>
        <p:spPr>
          <a:xfrm>
            <a:off x="1710571" y="3790548"/>
            <a:ext cx="28280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If (</a:t>
            </a:r>
            <a:r>
              <a:rPr lang="en-US" altLang="ko-KR" sz="1200" b="1" dirty="0" err="1">
                <a:solidFill>
                  <a:srgbClr val="FF0000"/>
                </a:solidFill>
              </a:rPr>
              <a:t>T_value</a:t>
            </a:r>
            <a:r>
              <a:rPr lang="en-US" altLang="ko-KR" sz="1200" b="1" dirty="0">
                <a:solidFill>
                  <a:srgbClr val="FF0000"/>
                </a:solidFill>
              </a:rPr>
              <a:t> ~= 0 )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EE1276-FF2F-44A5-B679-DFED3DD3E3D0}"/>
              </a:ext>
            </a:extLst>
          </p:cNvPr>
          <p:cNvSpPr txBox="1"/>
          <p:nvPr/>
        </p:nvSpPr>
        <p:spPr>
          <a:xfrm>
            <a:off x="376287" y="4441527"/>
            <a:ext cx="2112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Temp_Opt_Vertex</a:t>
            </a:r>
            <a:endParaRPr lang="ko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F83BA2-672C-4125-91C9-929A6DECDE88}"/>
              </a:ext>
            </a:extLst>
          </p:cNvPr>
          <p:cNvSpPr txBox="1"/>
          <p:nvPr/>
        </p:nvSpPr>
        <p:spPr>
          <a:xfrm>
            <a:off x="3130481" y="3784076"/>
            <a:ext cx="236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Spatial_Opt_Vertex</a:t>
            </a:r>
            <a:endParaRPr lang="ko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702C2E-106C-4E0D-AFE3-E5FDE7A6B291}"/>
              </a:ext>
            </a:extLst>
          </p:cNvPr>
          <p:cNvSpPr txBox="1"/>
          <p:nvPr/>
        </p:nvSpPr>
        <p:spPr>
          <a:xfrm>
            <a:off x="3374795" y="5224610"/>
            <a:ext cx="2365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err="1"/>
              <a:t>Previous_Vertex</a:t>
            </a:r>
            <a:endParaRPr lang="ko-KR" altLang="en-US" b="1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C97B3BEC-6B2A-4E20-B20E-B172AE5B74B0}"/>
              </a:ext>
            </a:extLst>
          </p:cNvPr>
          <p:cNvSpPr/>
          <p:nvPr/>
        </p:nvSpPr>
        <p:spPr>
          <a:xfrm rot="19654302">
            <a:off x="2592371" y="4153409"/>
            <a:ext cx="301658" cy="3338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EE673B15-A90E-48D8-917A-07A055470471}"/>
              </a:ext>
            </a:extLst>
          </p:cNvPr>
          <p:cNvSpPr/>
          <p:nvPr/>
        </p:nvSpPr>
        <p:spPr>
          <a:xfrm rot="2604022">
            <a:off x="2592373" y="5001016"/>
            <a:ext cx="301658" cy="33383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E766FDA-5572-474B-B8F8-AD42806AB3CE}"/>
              </a:ext>
            </a:extLst>
          </p:cNvPr>
          <p:cNvSpPr txBox="1"/>
          <p:nvPr/>
        </p:nvSpPr>
        <p:spPr>
          <a:xfrm>
            <a:off x="699154" y="3150124"/>
            <a:ext cx="2828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What we want is..</a:t>
            </a:r>
            <a:endParaRPr lang="ko-KR" altLang="en-US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241E6B-65DB-4308-A330-36337FA9BE5B}"/>
              </a:ext>
            </a:extLst>
          </p:cNvPr>
          <p:cNvSpPr txBox="1"/>
          <p:nvPr/>
        </p:nvSpPr>
        <p:spPr>
          <a:xfrm>
            <a:off x="1682874" y="5330943"/>
            <a:ext cx="28280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If (</a:t>
            </a:r>
            <a:r>
              <a:rPr lang="en-US" altLang="ko-KR" sz="1200" b="1" dirty="0" err="1">
                <a:solidFill>
                  <a:srgbClr val="FF0000"/>
                </a:solidFill>
              </a:rPr>
              <a:t>T_value</a:t>
            </a:r>
            <a:r>
              <a:rPr lang="en-US" altLang="ko-KR" sz="1200" b="1" dirty="0">
                <a:solidFill>
                  <a:srgbClr val="FF0000"/>
                </a:solidFill>
              </a:rPr>
              <a:t> ~= 1 )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EF060C6-5443-4543-9D49-0C8408D15182}"/>
              </a:ext>
            </a:extLst>
          </p:cNvPr>
          <p:cNvSpPr txBox="1"/>
          <p:nvPr/>
        </p:nvSpPr>
        <p:spPr>
          <a:xfrm>
            <a:off x="6928701" y="1690688"/>
            <a:ext cx="46694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왼쪽 그림을 좀더 수식적으로 표현하면</a:t>
            </a:r>
            <a:r>
              <a:rPr lang="en-US" altLang="ko-KR" dirty="0"/>
              <a:t>,</a:t>
            </a:r>
          </a:p>
          <a:p>
            <a:endParaRPr lang="en-US" altLang="ko-KR" sz="1400" b="1" dirty="0"/>
          </a:p>
          <a:p>
            <a:r>
              <a:rPr lang="en-US" altLang="ko-KR" sz="1400" b="1" dirty="0"/>
              <a:t>“</a:t>
            </a:r>
            <a:r>
              <a:rPr lang="en-US" altLang="ko-KR" sz="1400" b="1" dirty="0" err="1"/>
              <a:t>Temp_opt_vertex</a:t>
            </a:r>
            <a:r>
              <a:rPr lang="en-US" altLang="ko-KR" sz="1400" b="1" dirty="0"/>
              <a:t> = (1-T_value)*</a:t>
            </a:r>
            <a:r>
              <a:rPr lang="en-US" altLang="ko-KR" sz="1400" b="1" dirty="0" err="1"/>
              <a:t>Spatial_Opt_Vertex</a:t>
            </a:r>
            <a:r>
              <a:rPr lang="en-US" altLang="ko-KR" sz="1400" b="1" dirty="0"/>
              <a:t> + </a:t>
            </a:r>
            <a:r>
              <a:rPr lang="en-US" altLang="ko-KR" sz="1400" b="1" dirty="0" err="1"/>
              <a:t>T_value</a:t>
            </a:r>
            <a:r>
              <a:rPr lang="en-US" altLang="ko-KR" sz="1400" b="1" dirty="0"/>
              <a:t> * </a:t>
            </a:r>
            <a:r>
              <a:rPr lang="en-US" altLang="ko-KR" sz="1400" b="1" dirty="0" err="1"/>
              <a:t>Previous_Vertex</a:t>
            </a:r>
            <a:r>
              <a:rPr lang="en-US" altLang="ko-KR" sz="1400" b="1" dirty="0"/>
              <a:t>”</a:t>
            </a:r>
          </a:p>
          <a:p>
            <a:endParaRPr lang="en-US" altLang="ko-KR" sz="1400" b="1" dirty="0"/>
          </a:p>
          <a:p>
            <a:r>
              <a:rPr lang="ko-KR" altLang="en-US" sz="1400" dirty="0"/>
              <a:t>와 같이 표현할 수 있습니다</a:t>
            </a:r>
            <a:r>
              <a:rPr lang="en-US" altLang="ko-KR" sz="1400" dirty="0"/>
              <a:t>. </a:t>
            </a:r>
          </a:p>
          <a:p>
            <a:endParaRPr lang="en-US" altLang="ko-KR" sz="1400" dirty="0"/>
          </a:p>
          <a:p>
            <a:r>
              <a:rPr lang="ko-KR" altLang="en-US" sz="1400" dirty="0"/>
              <a:t>이때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T_value</a:t>
            </a:r>
            <a:r>
              <a:rPr lang="ko-KR" altLang="en-US" sz="1400" dirty="0"/>
              <a:t>는 </a:t>
            </a:r>
            <a:r>
              <a:rPr lang="en-US" altLang="ko-KR" sz="1400" dirty="0"/>
              <a:t>Quad</a:t>
            </a:r>
            <a:r>
              <a:rPr lang="ko-KR" altLang="en-US" sz="1400" dirty="0"/>
              <a:t>에 대한 값이므로</a:t>
            </a:r>
            <a:r>
              <a:rPr lang="en-US" altLang="ko-KR" sz="1400" dirty="0"/>
              <a:t>, </a:t>
            </a:r>
            <a:r>
              <a:rPr lang="ko-KR" altLang="en-US" sz="1400" dirty="0"/>
              <a:t>위 식을 바로 사용할 수 없으므로</a:t>
            </a:r>
            <a:r>
              <a:rPr lang="en-US" altLang="ko-KR" sz="1400" dirty="0"/>
              <a:t>, Vertex</a:t>
            </a:r>
            <a:r>
              <a:rPr lang="ko-KR" altLang="en-US" sz="1400" dirty="0"/>
              <a:t>에 대하여 적절한 </a:t>
            </a:r>
            <a:r>
              <a:rPr lang="en-US" altLang="ko-KR" sz="1400" dirty="0"/>
              <a:t>Optimize </a:t>
            </a:r>
            <a:r>
              <a:rPr lang="ko-KR" altLang="en-US" sz="1400" dirty="0"/>
              <a:t>방식을 택하여</a:t>
            </a:r>
            <a:r>
              <a:rPr lang="en-US" altLang="ko-KR" sz="1400" dirty="0"/>
              <a:t>, </a:t>
            </a:r>
            <a:r>
              <a:rPr lang="ko-KR" altLang="en-US" sz="1400" dirty="0"/>
              <a:t>결과를 얻어냅니다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78660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1089</Words>
  <Application>Microsoft Office PowerPoint</Application>
  <PresentationFormat>와이드스크린</PresentationFormat>
  <Paragraphs>165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Video Retargeting </vt:lpstr>
      <vt:lpstr>Index</vt:lpstr>
      <vt:lpstr>Background</vt:lpstr>
      <vt:lpstr>Flow</vt:lpstr>
      <vt:lpstr>Preprocessing</vt:lpstr>
      <vt:lpstr>Compute Flow</vt:lpstr>
      <vt:lpstr>GBVS &amp; Opt Spatial</vt:lpstr>
      <vt:lpstr>Opt Temporal(1)</vt:lpstr>
      <vt:lpstr>Opt Temporal(2)</vt:lpstr>
      <vt:lpstr>Warping</vt:lpstr>
      <vt:lpstr>Result</vt:lpstr>
      <vt:lpstr>PowerPoint 프레젠테이션</vt:lpstr>
      <vt:lpstr>PowerPoint 프레젠테이션</vt:lpstr>
      <vt:lpstr>PowerPoint 프레젠테이션</vt:lpstr>
      <vt:lpstr>Solve Problem using Motion Level </vt:lpstr>
      <vt:lpstr>PowerPoint 프레젠테이션</vt:lpstr>
      <vt:lpstr>Adaptive Processing by Level  </vt:lpstr>
      <vt:lpstr>자료정리 주의사항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Retargeting </dc:title>
  <dc:creator>박찬식</dc:creator>
  <cp:lastModifiedBy>박찬식</cp:lastModifiedBy>
  <cp:revision>8</cp:revision>
  <dcterms:created xsi:type="dcterms:W3CDTF">2020-05-13T13:08:04Z</dcterms:created>
  <dcterms:modified xsi:type="dcterms:W3CDTF">2020-06-16T08:46:49Z</dcterms:modified>
</cp:coreProperties>
</file>

<file path=docProps/thumbnail.jpeg>
</file>